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1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36C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Ratings</c:v>
                </c:pt>
              </c:strCache>
            </c:strRef>
          </c:tx>
          <c:spPr>
            <a:gradFill flip="none" rotWithShape="1">
              <a:gsLst>
                <a:gs pos="0">
                  <a:srgbClr val="00FFFF"/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rgbClr val="00FFFF"/>
                  </a:gs>
                  <a:gs pos="100000">
                    <a:srgbClr val="36C6DA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72-4A75-91BB-A5DD14E99E65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00FFFF"/>
                  </a:gs>
                  <a:gs pos="100000">
                    <a:srgbClr val="36C6DA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72-4A75-91BB-A5DD14E99E65}"/>
              </c:ext>
            </c:extLst>
          </c:dPt>
          <c:dPt>
            <c:idx val="2"/>
            <c:invertIfNegative val="0"/>
            <c:bubble3D val="0"/>
            <c:spPr>
              <a:gradFill flip="none" rotWithShape="1">
                <a:gsLst>
                  <a:gs pos="0">
                    <a:srgbClr val="00FFFF"/>
                  </a:gs>
                  <a:gs pos="100000">
                    <a:srgbClr val="36C6DA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7E72-4A75-91BB-A5DD14E99E65}"/>
              </c:ext>
            </c:extLst>
          </c:dPt>
          <c:dPt>
            <c:idx val="3"/>
            <c:invertIfNegative val="0"/>
            <c:bubble3D val="0"/>
            <c:spPr>
              <a:gradFill flip="none" rotWithShape="1">
                <a:gsLst>
                  <a:gs pos="0">
                    <a:srgbClr val="00FFFF"/>
                  </a:gs>
                  <a:gs pos="100000">
                    <a:srgbClr val="36C6DA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7E72-4A75-91BB-A5DD14E99E65}"/>
              </c:ext>
            </c:extLst>
          </c:dPt>
          <c:dPt>
            <c:idx val="4"/>
            <c:invertIfNegative val="0"/>
            <c:bubble3D val="0"/>
            <c:spPr>
              <a:gradFill flip="none" rotWithShape="1">
                <a:gsLst>
                  <a:gs pos="0">
                    <a:srgbClr val="00FFFF"/>
                  </a:gs>
                  <a:gs pos="100000">
                    <a:srgbClr val="36C6DA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7E72-4A75-91BB-A5DD14E99E65}"/>
              </c:ext>
            </c:extLst>
          </c:dPt>
          <c:dPt>
            <c:idx val="5"/>
            <c:invertIfNegative val="0"/>
            <c:bubble3D val="0"/>
            <c:spPr>
              <a:gradFill flip="none" rotWithShape="1">
                <a:gsLst>
                  <a:gs pos="0">
                    <a:srgbClr val="00FFFF"/>
                  </a:gs>
                  <a:gs pos="100000">
                    <a:srgbClr val="36C6DA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7E72-4A75-91BB-A5DD14E99E65}"/>
              </c:ext>
            </c:extLst>
          </c:dPt>
          <c:dPt>
            <c:idx val="6"/>
            <c:invertIfNegative val="0"/>
            <c:bubble3D val="0"/>
            <c:spPr>
              <a:gradFill flip="none" rotWithShape="1">
                <a:gsLst>
                  <a:gs pos="0">
                    <a:srgbClr val="00FFFF"/>
                  </a:gs>
                  <a:gs pos="100000">
                    <a:srgbClr val="36C6DA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7E72-4A75-91BB-A5DD14E99E65}"/>
              </c:ext>
            </c:extLst>
          </c:dPt>
          <c:dPt>
            <c:idx val="7"/>
            <c:invertIfNegative val="0"/>
            <c:bubble3D val="0"/>
            <c:spPr>
              <a:gradFill flip="none" rotWithShape="1">
                <a:gsLst>
                  <a:gs pos="0">
                    <a:srgbClr val="00FFFF"/>
                  </a:gs>
                  <a:gs pos="100000">
                    <a:srgbClr val="36C6DA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0E-4432-B0E1-A300827DE171}"/>
              </c:ext>
            </c:extLst>
          </c:dPt>
          <c:dPt>
            <c:idx val="8"/>
            <c:invertIfNegative val="0"/>
            <c:bubble3D val="0"/>
            <c:spPr>
              <a:gradFill flip="none" rotWithShape="1">
                <a:gsLst>
                  <a:gs pos="0">
                    <a:srgbClr val="00FFFF"/>
                  </a:gs>
                  <a:gs pos="100000">
                    <a:srgbClr val="36C6DA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890E-4432-B0E1-A300827DE171}"/>
              </c:ext>
            </c:extLst>
          </c:dPt>
          <c:dPt>
            <c:idx val="9"/>
            <c:invertIfNegative val="0"/>
            <c:bubble3D val="0"/>
            <c:spPr>
              <a:gradFill flip="none" rotWithShape="1">
                <a:gsLst>
                  <a:gs pos="0">
                    <a:srgbClr val="00FFFF"/>
                  </a:gs>
                  <a:gs pos="100000">
                    <a:srgbClr val="36C6DA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7E72-4A75-91BB-A5DD14E99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</c:numCache>
            </c:numRef>
          </c:cat>
          <c:val>
            <c:numRef>
              <c:f>Sheet1!$B$2:$B$11</c:f>
              <c:numCache>
                <c:formatCode>_(* #,##0.00_);_(* \(#,##0.00\);_(* "-"??_);_(@_)</c:formatCode>
                <c:ptCount val="10"/>
                <c:pt idx="0">
                  <c:v>157571</c:v>
                </c:pt>
                <c:pt idx="1">
                  <c:v>311213</c:v>
                </c:pt>
                <c:pt idx="2">
                  <c:v>159731</c:v>
                </c:pt>
                <c:pt idx="3">
                  <c:v>656821</c:v>
                </c:pt>
                <c:pt idx="4">
                  <c:v>505578</c:v>
                </c:pt>
                <c:pt idx="5">
                  <c:v>1959759</c:v>
                </c:pt>
                <c:pt idx="6">
                  <c:v>1270642</c:v>
                </c:pt>
                <c:pt idx="7">
                  <c:v>2652977</c:v>
                </c:pt>
                <c:pt idx="8">
                  <c:v>880516</c:v>
                </c:pt>
                <c:pt idx="9">
                  <c:v>1445230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0E-4432-B0E1-A300827DE1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-24"/>
        <c:axId val="383292392"/>
        <c:axId val="383283864"/>
      </c:barChart>
      <c:catAx>
        <c:axId val="383292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383283864"/>
        <c:crosses val="autoZero"/>
        <c:auto val="1"/>
        <c:lblAlgn val="ctr"/>
        <c:lblOffset val="100"/>
        <c:noMultiLvlLbl val="0"/>
      </c:catAx>
      <c:valAx>
        <c:axId val="383283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70C0">
                  <a:alpha val="41000"/>
                </a:srgbClr>
              </a:solidFill>
              <a:round/>
            </a:ln>
            <a:effectLst/>
          </c:spPr>
        </c:majorGridlines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383292392"/>
        <c:crosses val="autoZero"/>
        <c:crossBetween val="between"/>
        <c:majorUnit val="750000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00" b="1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D554E3-6830-4368-9615-8E8B8FE89F78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398C03-D902-46D7-8C45-0DC02B2E7AEA}">
      <dgm:prSet phldrT="[Text]"/>
      <dgm:spPr>
        <a:blipFill dpi="0" rotWithShape="0">
          <a:blip xmlns:r="http://schemas.openxmlformats.org/officeDocument/2006/relationships" r:embed="rId1"/>
          <a:srcRect/>
          <a:stretch>
            <a:fillRect l="1306" t="1306" r="1306" b="1306"/>
          </a:stretch>
        </a:blipFill>
      </dgm:spPr>
      <dgm:t>
        <a:bodyPr/>
        <a:lstStyle/>
        <a:p>
          <a:r>
            <a:rPr lang="en-US" dirty="0" smtClean="0"/>
            <a:t>	</a:t>
          </a:r>
          <a:endParaRPr lang="en-US" dirty="0"/>
        </a:p>
      </dgm:t>
    </dgm:pt>
    <dgm:pt modelId="{3B19B143-8EB5-451D-8358-1CD4E4FDFCCF}" type="parTrans" cxnId="{BF80597E-F0CB-482D-B368-E87003AA1352}">
      <dgm:prSet/>
      <dgm:spPr/>
      <dgm:t>
        <a:bodyPr/>
        <a:lstStyle/>
        <a:p>
          <a:endParaRPr lang="en-US"/>
        </a:p>
      </dgm:t>
    </dgm:pt>
    <dgm:pt modelId="{880CD7A1-D0C4-49BE-8167-AB1FB95B700A}" type="sibTrans" cxnId="{BF80597E-F0CB-482D-B368-E87003AA1352}">
      <dgm:prSet/>
      <dgm:spPr/>
      <dgm:t>
        <a:bodyPr/>
        <a:lstStyle/>
        <a:p>
          <a:endParaRPr lang="en-US"/>
        </a:p>
      </dgm:t>
    </dgm:pt>
    <dgm:pt modelId="{D5874DD3-23C0-49EF-9D30-BE1D4F103208}">
      <dgm:prSet phldrT="[Text]"/>
      <dgm:spPr>
        <a:blipFill dpi="0" rotWithShape="0">
          <a:blip xmlns:r="http://schemas.openxmlformats.org/officeDocument/2006/relationships" r:embed="rId2"/>
          <a:srcRect/>
          <a:stretch>
            <a:fillRect l="-5187" t="1306" r="-5187" b="1306"/>
          </a:stretch>
        </a:blipFill>
      </dgm:spPr>
      <dgm:t>
        <a:bodyPr/>
        <a:lstStyle/>
        <a:p>
          <a:endParaRPr lang="en-US" dirty="0" smtClean="0"/>
        </a:p>
        <a:p>
          <a:endParaRPr lang="en-US" dirty="0"/>
        </a:p>
      </dgm:t>
    </dgm:pt>
    <dgm:pt modelId="{B36DC021-CA49-4FCF-B744-1268A81F2ACD}" type="sibTrans" cxnId="{987C024E-7F89-44FE-9A1A-DAE597348E84}">
      <dgm:prSet/>
      <dgm:spPr/>
      <dgm:t>
        <a:bodyPr/>
        <a:lstStyle/>
        <a:p>
          <a:endParaRPr lang="en-US"/>
        </a:p>
      </dgm:t>
    </dgm:pt>
    <dgm:pt modelId="{ED18B40B-BED2-4158-B9A9-F61A191BE192}" type="parTrans" cxnId="{987C024E-7F89-44FE-9A1A-DAE597348E84}">
      <dgm:prSet/>
      <dgm:spPr/>
      <dgm:t>
        <a:bodyPr/>
        <a:lstStyle/>
        <a:p>
          <a:endParaRPr lang="en-US"/>
        </a:p>
      </dgm:t>
    </dgm:pt>
    <dgm:pt modelId="{BF6BC18E-9DF1-4B27-8739-B441F0A90F05}" type="pres">
      <dgm:prSet presAssocID="{D0D554E3-6830-4368-9615-8E8B8FE89F78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772287-639C-4E40-ABCC-49E5A47014C9}" type="pres">
      <dgm:prSet presAssocID="{D0D554E3-6830-4368-9615-8E8B8FE89F78}" presName="cycle" presStyleCnt="0"/>
      <dgm:spPr/>
    </dgm:pt>
    <dgm:pt modelId="{B39FE051-E06B-427E-BB68-A15DBA26C3AB}" type="pres">
      <dgm:prSet presAssocID="{D0D554E3-6830-4368-9615-8E8B8FE89F78}" presName="centerShape" presStyleCnt="0"/>
      <dgm:spPr/>
    </dgm:pt>
    <dgm:pt modelId="{7898ACD4-6890-4F19-8090-71F38D618A93}" type="pres">
      <dgm:prSet presAssocID="{D0D554E3-6830-4368-9615-8E8B8FE89F78}" presName="connSite" presStyleLbl="node1" presStyleIdx="0" presStyleCnt="3"/>
      <dgm:spPr/>
    </dgm:pt>
    <dgm:pt modelId="{CA316584-0C7B-4278-AC1C-DA11BBEEF20A}" type="pres">
      <dgm:prSet presAssocID="{D0D554E3-6830-4368-9615-8E8B8FE89F78}" presName="visible" presStyleLbl="node1" presStyleIdx="0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  <dgm:pt modelId="{CE3DCD01-2AD7-4641-8F86-23DC85490C55}" type="pres">
      <dgm:prSet presAssocID="{ED18B40B-BED2-4158-B9A9-F61A191BE192}" presName="Name25" presStyleLbl="parChTrans1D1" presStyleIdx="0" presStyleCnt="2"/>
      <dgm:spPr/>
      <dgm:t>
        <a:bodyPr/>
        <a:lstStyle/>
        <a:p>
          <a:endParaRPr lang="en-US"/>
        </a:p>
      </dgm:t>
    </dgm:pt>
    <dgm:pt modelId="{AA4DF69F-883C-497B-A16B-7B3DE11134D1}" type="pres">
      <dgm:prSet presAssocID="{D5874DD3-23C0-49EF-9D30-BE1D4F103208}" presName="node" presStyleCnt="0"/>
      <dgm:spPr/>
    </dgm:pt>
    <dgm:pt modelId="{41D97119-1884-4DA5-A287-1B7DF761BF9D}" type="pres">
      <dgm:prSet presAssocID="{D5874DD3-23C0-49EF-9D30-BE1D4F103208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C4E27-CDBF-4E7C-A1E9-54EC364B7F2B}" type="pres">
      <dgm:prSet presAssocID="{D5874DD3-23C0-49EF-9D30-BE1D4F103208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216BA-4FFD-4504-AD75-EF8D7A2C4A6E}" type="pres">
      <dgm:prSet presAssocID="{3B19B143-8EB5-451D-8358-1CD4E4FDFCCF}" presName="Name25" presStyleLbl="parChTrans1D1" presStyleIdx="1" presStyleCnt="2"/>
      <dgm:spPr/>
      <dgm:t>
        <a:bodyPr/>
        <a:lstStyle/>
        <a:p>
          <a:endParaRPr lang="en-US"/>
        </a:p>
      </dgm:t>
    </dgm:pt>
    <dgm:pt modelId="{0219ED78-8AAA-4F83-AAA3-5296FACACDED}" type="pres">
      <dgm:prSet presAssocID="{B1398C03-D902-46D7-8C45-0DC02B2E7AEA}" presName="node" presStyleCnt="0"/>
      <dgm:spPr/>
    </dgm:pt>
    <dgm:pt modelId="{B82ECEF5-AAA1-4FC6-B04F-316A9B6499B6}" type="pres">
      <dgm:prSet presAssocID="{B1398C03-D902-46D7-8C45-0DC02B2E7AEA}" presName="parentNode" presStyleLbl="node1" presStyleIdx="2" presStyleCnt="3" custLinFactX="6878" custLinFactNeighborX="100000" custLinFactNeighborY="-499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9B456-A2F0-45F4-81F8-E48B5CADA4EC}" type="pres">
      <dgm:prSet presAssocID="{B1398C03-D902-46D7-8C45-0DC02B2E7AEA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F434A8-1A3E-4141-BF81-AA80FC697494}" type="presOf" srcId="{B1398C03-D902-46D7-8C45-0DC02B2E7AEA}" destId="{B82ECEF5-AAA1-4FC6-B04F-316A9B6499B6}" srcOrd="0" destOrd="0" presId="urn:microsoft.com/office/officeart/2005/8/layout/radial2"/>
    <dgm:cxn modelId="{B7A808A8-652D-4E07-869F-176D011F3AEC}" type="presOf" srcId="{3B19B143-8EB5-451D-8358-1CD4E4FDFCCF}" destId="{AB6216BA-4FFD-4504-AD75-EF8D7A2C4A6E}" srcOrd="0" destOrd="0" presId="urn:microsoft.com/office/officeart/2005/8/layout/radial2"/>
    <dgm:cxn modelId="{BF80597E-F0CB-482D-B368-E87003AA1352}" srcId="{D0D554E3-6830-4368-9615-8E8B8FE89F78}" destId="{B1398C03-D902-46D7-8C45-0DC02B2E7AEA}" srcOrd="1" destOrd="0" parTransId="{3B19B143-8EB5-451D-8358-1CD4E4FDFCCF}" sibTransId="{880CD7A1-D0C4-49BE-8167-AB1FB95B700A}"/>
    <dgm:cxn modelId="{CD28A236-F095-4271-BAE1-736B067BEBF0}" type="presOf" srcId="{ED18B40B-BED2-4158-B9A9-F61A191BE192}" destId="{CE3DCD01-2AD7-4641-8F86-23DC85490C55}" srcOrd="0" destOrd="0" presId="urn:microsoft.com/office/officeart/2005/8/layout/radial2"/>
    <dgm:cxn modelId="{F56717CF-CC67-4B1E-ACD6-21233ECE2656}" type="presOf" srcId="{D5874DD3-23C0-49EF-9D30-BE1D4F103208}" destId="{41D97119-1884-4DA5-A287-1B7DF761BF9D}" srcOrd="0" destOrd="0" presId="urn:microsoft.com/office/officeart/2005/8/layout/radial2"/>
    <dgm:cxn modelId="{76A53C87-91B3-4148-AE7D-B72C2FF187F0}" type="presOf" srcId="{D0D554E3-6830-4368-9615-8E8B8FE89F78}" destId="{BF6BC18E-9DF1-4B27-8739-B441F0A90F05}" srcOrd="0" destOrd="0" presId="urn:microsoft.com/office/officeart/2005/8/layout/radial2"/>
    <dgm:cxn modelId="{987C024E-7F89-44FE-9A1A-DAE597348E84}" srcId="{D0D554E3-6830-4368-9615-8E8B8FE89F78}" destId="{D5874DD3-23C0-49EF-9D30-BE1D4F103208}" srcOrd="0" destOrd="0" parTransId="{ED18B40B-BED2-4158-B9A9-F61A191BE192}" sibTransId="{B36DC021-CA49-4FCF-B744-1268A81F2ACD}"/>
    <dgm:cxn modelId="{833DD148-9460-4993-B92F-999CDC31B853}" type="presParOf" srcId="{BF6BC18E-9DF1-4B27-8739-B441F0A90F05}" destId="{54772287-639C-4E40-ABCC-49E5A47014C9}" srcOrd="0" destOrd="0" presId="urn:microsoft.com/office/officeart/2005/8/layout/radial2"/>
    <dgm:cxn modelId="{E93FDB28-2C23-433E-A52E-B9155632D2F1}" type="presParOf" srcId="{54772287-639C-4E40-ABCC-49E5A47014C9}" destId="{B39FE051-E06B-427E-BB68-A15DBA26C3AB}" srcOrd="0" destOrd="0" presId="urn:microsoft.com/office/officeart/2005/8/layout/radial2"/>
    <dgm:cxn modelId="{07626957-846D-412D-9FEC-CA66AD125BE0}" type="presParOf" srcId="{B39FE051-E06B-427E-BB68-A15DBA26C3AB}" destId="{7898ACD4-6890-4F19-8090-71F38D618A93}" srcOrd="0" destOrd="0" presId="urn:microsoft.com/office/officeart/2005/8/layout/radial2"/>
    <dgm:cxn modelId="{E2102178-F986-454A-8A77-D3EDC7B0E287}" type="presParOf" srcId="{B39FE051-E06B-427E-BB68-A15DBA26C3AB}" destId="{CA316584-0C7B-4278-AC1C-DA11BBEEF20A}" srcOrd="1" destOrd="0" presId="urn:microsoft.com/office/officeart/2005/8/layout/radial2"/>
    <dgm:cxn modelId="{86CBE664-92A6-427B-BEEA-1F69EAB58FAF}" type="presParOf" srcId="{54772287-639C-4E40-ABCC-49E5A47014C9}" destId="{CE3DCD01-2AD7-4641-8F86-23DC85490C55}" srcOrd="1" destOrd="0" presId="urn:microsoft.com/office/officeart/2005/8/layout/radial2"/>
    <dgm:cxn modelId="{C5B32615-5995-4008-8D4E-A0DD76CA0F96}" type="presParOf" srcId="{54772287-639C-4E40-ABCC-49E5A47014C9}" destId="{AA4DF69F-883C-497B-A16B-7B3DE11134D1}" srcOrd="2" destOrd="0" presId="urn:microsoft.com/office/officeart/2005/8/layout/radial2"/>
    <dgm:cxn modelId="{883FA8F7-4C64-41DB-BAD0-1D19EACE86E4}" type="presParOf" srcId="{AA4DF69F-883C-497B-A16B-7B3DE11134D1}" destId="{41D97119-1884-4DA5-A287-1B7DF761BF9D}" srcOrd="0" destOrd="0" presId="urn:microsoft.com/office/officeart/2005/8/layout/radial2"/>
    <dgm:cxn modelId="{FA6386CA-ACE4-40F2-A2A7-7AA6E7CD2A0A}" type="presParOf" srcId="{AA4DF69F-883C-497B-A16B-7B3DE11134D1}" destId="{2C3C4E27-CDBF-4E7C-A1E9-54EC364B7F2B}" srcOrd="1" destOrd="0" presId="urn:microsoft.com/office/officeart/2005/8/layout/radial2"/>
    <dgm:cxn modelId="{C6533211-EAB4-402E-9358-D4F1D500E63E}" type="presParOf" srcId="{54772287-639C-4E40-ABCC-49E5A47014C9}" destId="{AB6216BA-4FFD-4504-AD75-EF8D7A2C4A6E}" srcOrd="3" destOrd="0" presId="urn:microsoft.com/office/officeart/2005/8/layout/radial2"/>
    <dgm:cxn modelId="{93062B34-426D-4D64-9BD0-4CE44169934E}" type="presParOf" srcId="{54772287-639C-4E40-ABCC-49E5A47014C9}" destId="{0219ED78-8AAA-4F83-AAA3-5296FACACDED}" srcOrd="4" destOrd="0" presId="urn:microsoft.com/office/officeart/2005/8/layout/radial2"/>
    <dgm:cxn modelId="{BD18C0D4-CDB7-4725-8DC8-2F263264A213}" type="presParOf" srcId="{0219ED78-8AAA-4F83-AAA3-5296FACACDED}" destId="{B82ECEF5-AAA1-4FC6-B04F-316A9B6499B6}" srcOrd="0" destOrd="0" presId="urn:microsoft.com/office/officeart/2005/8/layout/radial2"/>
    <dgm:cxn modelId="{48283153-BA59-4B1E-AC97-9F6F501F4A40}" type="presParOf" srcId="{0219ED78-8AAA-4F83-AAA3-5296FACACDED}" destId="{8879B456-A2F0-45F4-81F8-E48B5CADA4E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216BA-4FFD-4504-AD75-EF8D7A2C4A6E}">
      <dsp:nvSpPr>
        <dsp:cNvPr id="0" name=""/>
        <dsp:cNvSpPr/>
      </dsp:nvSpPr>
      <dsp:spPr>
        <a:xfrm rot="1020987">
          <a:off x="2385486" y="3107977"/>
          <a:ext cx="2687590" cy="67939"/>
        </a:xfrm>
        <a:custGeom>
          <a:avLst/>
          <a:gdLst/>
          <a:ahLst/>
          <a:cxnLst/>
          <a:rect l="0" t="0" r="0" b="0"/>
          <a:pathLst>
            <a:path>
              <a:moveTo>
                <a:pt x="0" y="33969"/>
              </a:moveTo>
              <a:lnTo>
                <a:pt x="2687590" y="339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DCD01-2AD7-4641-8F86-23DC85490C55}">
      <dsp:nvSpPr>
        <dsp:cNvPr id="0" name=""/>
        <dsp:cNvSpPr/>
      </dsp:nvSpPr>
      <dsp:spPr>
        <a:xfrm rot="19843979">
          <a:off x="2385909" y="1618995"/>
          <a:ext cx="915120" cy="67939"/>
        </a:xfrm>
        <a:custGeom>
          <a:avLst/>
          <a:gdLst/>
          <a:ahLst/>
          <a:cxnLst/>
          <a:rect l="0" t="0" r="0" b="0"/>
          <a:pathLst>
            <a:path>
              <a:moveTo>
                <a:pt x="0" y="33969"/>
              </a:moveTo>
              <a:lnTo>
                <a:pt x="915120" y="339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16584-0C7B-4278-AC1C-DA11BBEEF20A}">
      <dsp:nvSpPr>
        <dsp:cNvPr id="0" name=""/>
        <dsp:cNvSpPr/>
      </dsp:nvSpPr>
      <dsp:spPr>
        <a:xfrm>
          <a:off x="130" y="1002921"/>
          <a:ext cx="2875513" cy="287551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97119-1884-4DA5-A287-1B7DF761BF9D}">
      <dsp:nvSpPr>
        <dsp:cNvPr id="0" name=""/>
        <dsp:cNvSpPr/>
      </dsp:nvSpPr>
      <dsp:spPr>
        <a:xfrm>
          <a:off x="3132505" y="144884"/>
          <a:ext cx="1725308" cy="1725308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5187" t="1306" r="-5187" b="130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 smtClean="0"/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3385171" y="397550"/>
        <a:ext cx="1219976" cy="1219976"/>
      </dsp:txXfrm>
    </dsp:sp>
    <dsp:sp modelId="{B82ECEF5-AAA1-4FC6-B04F-316A9B6499B6}">
      <dsp:nvSpPr>
        <dsp:cNvPr id="0" name=""/>
        <dsp:cNvSpPr/>
      </dsp:nvSpPr>
      <dsp:spPr>
        <a:xfrm>
          <a:off x="4976480" y="2925002"/>
          <a:ext cx="1725308" cy="1725308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1306" t="1306" r="1306" b="130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	</a:t>
          </a:r>
          <a:endParaRPr lang="en-US" sz="2600" kern="1200" dirty="0"/>
        </a:p>
      </dsp:txBody>
      <dsp:txXfrm>
        <a:off x="5229146" y="3177668"/>
        <a:ext cx="1219976" cy="1219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0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41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844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4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17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03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771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7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5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14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42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C00AE-8D04-45A1-9DDC-D6BC32E8A2C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0AFAE-11AF-4E77-ABEC-B6A2706B4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57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02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defTabSz="914217" rtl="0" eaLnBrk="1" latinLnBrk="0" hangingPunct="1">
        <a:lnSpc>
          <a:spcPct val="90000"/>
        </a:lnSpc>
        <a:spcBef>
          <a:spcPct val="0"/>
        </a:spcBef>
        <a:buNone/>
        <a:defRPr lang="en-US" sz="3700" b="1" i="0" kern="1200" spc="-145" baseline="0">
          <a:solidFill>
            <a:schemeClr val="tx2"/>
          </a:solidFill>
          <a:latin typeface="Poppins" pitchFamily="2" charset="77"/>
          <a:ea typeface="Open Sans Light" panose="020B0306030504020204" pitchFamily="34" charset="0"/>
          <a:cs typeface="Poppins" pitchFamily="2" charset="77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b="0" i="0" kern="1200" spc="-15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b="0" i="0" kern="1200" spc="-15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b="0" i="0" kern="1200" spc="-15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b="0" i="0" kern="1200" spc="-15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b="0" i="0" kern="1200" spc="-15" baseline="0" dirty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046F5F9B-19F7-B139-D9A7-F86758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5"/>
          <a:stretch/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076DB864-FC7B-465F-96A6-5AF1A251E498}"/>
              </a:ext>
            </a:extLst>
          </p:cNvPr>
          <p:cNvSpPr/>
          <p:nvPr/>
        </p:nvSpPr>
        <p:spPr>
          <a:xfrm>
            <a:off x="1588" y="3453045"/>
            <a:ext cx="12188825" cy="1207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C39F5-89CB-C84B-8100-02024B8CE461}"/>
              </a:ext>
            </a:extLst>
          </p:cNvPr>
          <p:cNvSpPr txBox="1"/>
          <p:nvPr/>
        </p:nvSpPr>
        <p:spPr>
          <a:xfrm>
            <a:off x="2544129" y="3566941"/>
            <a:ext cx="7103741" cy="96949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217"/>
            <a:r>
              <a:rPr lang="en-US" sz="2000" spc="-145" dirty="0">
                <a:solidFill>
                  <a:srgbClr val="FFFFFF"/>
                </a:solidFill>
                <a:latin typeface="Felix Titling" panose="04060505060202020A04" pitchFamily="82" charset="0"/>
                <a:cs typeface="Poppins" pitchFamily="2" charset="77"/>
              </a:rPr>
              <a:t>A Presentation on</a:t>
            </a:r>
          </a:p>
          <a:p>
            <a:pPr algn="ctr" defTabSz="914217"/>
            <a:r>
              <a:rPr lang="en-US" sz="3700" b="1" spc="-145" dirty="0">
                <a:solidFill>
                  <a:srgbClr val="FFFFFF"/>
                </a:solidFill>
                <a:latin typeface="Felix Titling" panose="04060505060202020A04" pitchFamily="82" charset="0"/>
                <a:cs typeface="Poppins" pitchFamily="2" charset="77"/>
              </a:rPr>
              <a:t>Movie Recommender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660901"/>
            <a:ext cx="12192000" cy="219709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9A3D3281-DC6F-6CCC-C533-795C0703C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888" y="4775200"/>
            <a:ext cx="8137525" cy="1804274"/>
          </a:xfrm>
          <a:prstGeom prst="rect">
            <a:avLst/>
          </a:prstGeom>
        </p:spPr>
      </p:pic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D9D133E9-1DAC-6D51-AA59-6F6462BE23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88" y="4775200"/>
            <a:ext cx="596900" cy="1804274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low confidence">
            <a:extLst>
              <a:ext uri="{FF2B5EF4-FFF2-40B4-BE49-F238E27FC236}">
                <a16:creationId xmlns:a16="http://schemas.microsoft.com/office/drawing/2014/main" id="{C48FD172-DDF7-C08F-7B47-9A55A04DD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88" y="4775200"/>
            <a:ext cx="330200" cy="1804274"/>
          </a:xfrm>
          <a:prstGeom prst="rect">
            <a:avLst/>
          </a:prstGeom>
        </p:spPr>
      </p:pic>
      <p:pic>
        <p:nvPicPr>
          <p:cNvPr id="49" name="Picture 48" descr="Shape&#10;&#10;Description automatically generated with low confidence">
            <a:extLst>
              <a:ext uri="{FF2B5EF4-FFF2-40B4-BE49-F238E27FC236}">
                <a16:creationId xmlns:a16="http://schemas.microsoft.com/office/drawing/2014/main" id="{11A27CC8-E51C-82CE-56AC-E0FC58E10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88" y="4775200"/>
            <a:ext cx="127000" cy="18042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90638B-02BC-4F6E-903D-8770BB366B0B}"/>
              </a:ext>
            </a:extLst>
          </p:cNvPr>
          <p:cNvSpPr/>
          <p:nvPr/>
        </p:nvSpPr>
        <p:spPr>
          <a:xfrm>
            <a:off x="8560435" y="4895475"/>
            <a:ext cx="3405050" cy="1437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217"/>
            <a:r>
              <a:rPr lang="en-US" sz="4800" b="1" dirty="0">
                <a:solidFill>
                  <a:srgbClr val="11134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  <a:r>
              <a:rPr lang="en-US" sz="4800" b="1" dirty="0">
                <a:solidFill>
                  <a:srgbClr val="FDC3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Lux</a:t>
            </a:r>
          </a:p>
          <a:p>
            <a:pPr algn="r" defTabSz="914217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Amazing Solutions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6A5108-F72A-4911-BA2F-75CD99318824}"/>
              </a:ext>
            </a:extLst>
          </p:cNvPr>
          <p:cNvGrpSpPr/>
          <p:nvPr/>
        </p:nvGrpSpPr>
        <p:grpSpPr>
          <a:xfrm>
            <a:off x="9283699" y="5067300"/>
            <a:ext cx="511569" cy="235940"/>
            <a:chOff x="15135439" y="1671520"/>
            <a:chExt cx="2154898" cy="100427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9D5EB9-1972-4C69-B734-4E50D13EC0E3}"/>
                </a:ext>
              </a:extLst>
            </p:cNvPr>
            <p:cNvSpPr/>
            <p:nvPr/>
          </p:nvSpPr>
          <p:spPr>
            <a:xfrm>
              <a:off x="15278520" y="1953390"/>
              <a:ext cx="197663" cy="2019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029224-5E0F-4A5D-9D7F-8AF7264527DD}"/>
                </a:ext>
              </a:extLst>
            </p:cNvPr>
            <p:cNvSpPr/>
            <p:nvPr/>
          </p:nvSpPr>
          <p:spPr>
            <a:xfrm>
              <a:off x="15135439" y="2389636"/>
              <a:ext cx="286163" cy="28616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E8D749-E8BE-426B-B119-89E44C2AB407}"/>
                </a:ext>
              </a:extLst>
            </p:cNvPr>
            <p:cNvSpPr/>
            <p:nvPr/>
          </p:nvSpPr>
          <p:spPr>
            <a:xfrm>
              <a:off x="17070530" y="2279348"/>
              <a:ext cx="219807" cy="2198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2AFDA7-BF4D-4309-A966-5E509B1B595F}"/>
                </a:ext>
              </a:extLst>
            </p:cNvPr>
            <p:cNvSpPr/>
            <p:nvPr/>
          </p:nvSpPr>
          <p:spPr>
            <a:xfrm>
              <a:off x="15665396" y="1715300"/>
              <a:ext cx="339059" cy="3390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3BB104-4A8E-47E6-83C2-563A81FA52B9}"/>
                </a:ext>
              </a:extLst>
            </p:cNvPr>
            <p:cNvSpPr/>
            <p:nvPr/>
          </p:nvSpPr>
          <p:spPr>
            <a:xfrm>
              <a:off x="15541691" y="2118108"/>
              <a:ext cx="201939" cy="2019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02D65F-37B0-46B9-BE14-293664081DB3}"/>
                </a:ext>
              </a:extLst>
            </p:cNvPr>
            <p:cNvSpPr/>
            <p:nvPr/>
          </p:nvSpPr>
          <p:spPr>
            <a:xfrm>
              <a:off x="16073014" y="1980988"/>
              <a:ext cx="339059" cy="3390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43791E-A63B-4FBE-9DB6-6074FAE31426}"/>
                </a:ext>
              </a:extLst>
            </p:cNvPr>
            <p:cNvSpPr/>
            <p:nvPr/>
          </p:nvSpPr>
          <p:spPr>
            <a:xfrm>
              <a:off x="16421863" y="1671520"/>
              <a:ext cx="197663" cy="2019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21C7A2E-7875-49CC-8088-9BD9F5EE3D7A}"/>
                </a:ext>
              </a:extLst>
            </p:cNvPr>
            <p:cNvSpPr/>
            <p:nvPr/>
          </p:nvSpPr>
          <p:spPr>
            <a:xfrm>
              <a:off x="16570323" y="2187512"/>
              <a:ext cx="183673" cy="1836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43C0C4-A063-4D9F-AF91-BDB127466DFE}"/>
                </a:ext>
              </a:extLst>
            </p:cNvPr>
            <p:cNvSpPr/>
            <p:nvPr/>
          </p:nvSpPr>
          <p:spPr>
            <a:xfrm>
              <a:off x="16731471" y="1836058"/>
              <a:ext cx="339059" cy="3390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50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46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457200" y="266700"/>
            <a:ext cx="1359662" cy="1244600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exagon 7"/>
          <p:cNvSpPr/>
          <p:nvPr/>
        </p:nvSpPr>
        <p:spPr>
          <a:xfrm>
            <a:off x="1615635" y="-114135"/>
            <a:ext cx="850900" cy="733535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/>
          <p:cNvSpPr/>
          <p:nvPr/>
        </p:nvSpPr>
        <p:spPr>
          <a:xfrm>
            <a:off x="-275082" y="889000"/>
            <a:ext cx="850900" cy="733535"/>
          </a:xfrm>
          <a:prstGeom prst="hexagon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/>
          <p:cNvSpPr/>
          <p:nvPr/>
        </p:nvSpPr>
        <p:spPr>
          <a:xfrm>
            <a:off x="1197356" y="1583121"/>
            <a:ext cx="390144" cy="336331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/>
          <p:cNvSpPr/>
          <p:nvPr/>
        </p:nvSpPr>
        <p:spPr>
          <a:xfrm>
            <a:off x="281178" y="163896"/>
            <a:ext cx="390144" cy="336331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exagon 2"/>
          <p:cNvSpPr/>
          <p:nvPr/>
        </p:nvSpPr>
        <p:spPr>
          <a:xfrm>
            <a:off x="11727766" y="5824024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432347" y="6475828"/>
            <a:ext cx="407962" cy="351691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9</a:t>
            </a:r>
            <a:endParaRPr lang="en-GB" dirty="0"/>
          </a:p>
        </p:txBody>
      </p:sp>
      <p:sp>
        <p:nvSpPr>
          <p:cNvPr id="14" name="Hexagon 13"/>
          <p:cNvSpPr/>
          <p:nvPr/>
        </p:nvSpPr>
        <p:spPr>
          <a:xfrm>
            <a:off x="10850882" y="5418143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699631" y="5229705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068346" y="4698549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48202" y="242669"/>
            <a:ext cx="7440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600" kern="0" noProof="0" dirty="0" smtClean="0">
                <a:solidFill>
                  <a:srgbClr val="19BBD5"/>
                </a:solidFill>
                <a:latin typeface="Felix Titling" panose="04060505060202020A04" pitchFamily="82" charset="0"/>
                <a:sym typeface="Nixie One"/>
              </a:rPr>
              <a:t>Modeling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elix Titling" panose="04060505060202020A04" pitchFamily="82" charset="0"/>
            </a:endParaRPr>
          </a:p>
        </p:txBody>
      </p:sp>
      <p:grpSp>
        <p:nvGrpSpPr>
          <p:cNvPr id="34" name="Google Shape;899;p47"/>
          <p:cNvGrpSpPr/>
          <p:nvPr/>
        </p:nvGrpSpPr>
        <p:grpSpPr>
          <a:xfrm>
            <a:off x="1137031" y="2017928"/>
            <a:ext cx="2177345" cy="2478377"/>
            <a:chOff x="584925" y="238125"/>
            <a:chExt cx="415200" cy="525100"/>
          </a:xfrm>
          <a:solidFill>
            <a:schemeClr val="accent1">
              <a:lumMod val="50000"/>
            </a:schemeClr>
          </a:solidFill>
        </p:grpSpPr>
        <p:sp>
          <p:nvSpPr>
            <p:cNvPr id="35" name="Google Shape;900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01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2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3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4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5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96;p47"/>
          <p:cNvSpPr/>
          <p:nvPr/>
        </p:nvSpPr>
        <p:spPr>
          <a:xfrm>
            <a:off x="8585726" y="1919452"/>
            <a:ext cx="2482620" cy="2479068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901108" y="2214237"/>
            <a:ext cx="544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Content Filtering Approach: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Cosine Similarity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Recommendation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8427" y="2214237"/>
            <a:ext cx="544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Collaborative Filtering Approach: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SVD Model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Recommendation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24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46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457200" y="266700"/>
            <a:ext cx="1359662" cy="1244600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exagon 7"/>
          <p:cNvSpPr/>
          <p:nvPr/>
        </p:nvSpPr>
        <p:spPr>
          <a:xfrm>
            <a:off x="1615635" y="-114135"/>
            <a:ext cx="850900" cy="733535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/>
          <p:cNvSpPr/>
          <p:nvPr/>
        </p:nvSpPr>
        <p:spPr>
          <a:xfrm>
            <a:off x="-275082" y="889000"/>
            <a:ext cx="850900" cy="733535"/>
          </a:xfrm>
          <a:prstGeom prst="hexagon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/>
          <p:cNvSpPr/>
          <p:nvPr/>
        </p:nvSpPr>
        <p:spPr>
          <a:xfrm>
            <a:off x="1197356" y="1583121"/>
            <a:ext cx="390144" cy="336331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/>
          <p:cNvSpPr/>
          <p:nvPr/>
        </p:nvSpPr>
        <p:spPr>
          <a:xfrm>
            <a:off x="281178" y="163896"/>
            <a:ext cx="390144" cy="336331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exagon 2"/>
          <p:cNvSpPr/>
          <p:nvPr/>
        </p:nvSpPr>
        <p:spPr>
          <a:xfrm>
            <a:off x="11727766" y="5824024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068346" y="6377352"/>
            <a:ext cx="771963" cy="45016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10</a:t>
            </a:r>
            <a:endParaRPr lang="en-GB" dirty="0"/>
          </a:p>
        </p:txBody>
      </p:sp>
      <p:sp>
        <p:nvSpPr>
          <p:cNvPr id="14" name="Hexagon 13"/>
          <p:cNvSpPr/>
          <p:nvPr/>
        </p:nvSpPr>
        <p:spPr>
          <a:xfrm>
            <a:off x="10850882" y="5418143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699631" y="5229705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068346" y="4698549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48202" y="242669"/>
            <a:ext cx="7440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600" kern="0" noProof="0" dirty="0" smtClean="0">
                <a:solidFill>
                  <a:srgbClr val="19BBD5"/>
                </a:solidFill>
                <a:latin typeface="Felix Titling" panose="04060505060202020A04" pitchFamily="82" charset="0"/>
                <a:sym typeface="Nixie One"/>
              </a:rPr>
              <a:t>Modeling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0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457200" y="266700"/>
            <a:ext cx="1359662" cy="1244600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exagon 7"/>
          <p:cNvSpPr/>
          <p:nvPr/>
        </p:nvSpPr>
        <p:spPr>
          <a:xfrm>
            <a:off x="1615635" y="-114135"/>
            <a:ext cx="850900" cy="733535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/>
          <p:cNvSpPr/>
          <p:nvPr/>
        </p:nvSpPr>
        <p:spPr>
          <a:xfrm>
            <a:off x="-275082" y="889000"/>
            <a:ext cx="850900" cy="733535"/>
          </a:xfrm>
          <a:prstGeom prst="hexagon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/>
          <p:cNvSpPr/>
          <p:nvPr/>
        </p:nvSpPr>
        <p:spPr>
          <a:xfrm>
            <a:off x="1197356" y="1583121"/>
            <a:ext cx="390144" cy="336331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/>
          <p:cNvSpPr/>
          <p:nvPr/>
        </p:nvSpPr>
        <p:spPr>
          <a:xfrm>
            <a:off x="281178" y="163896"/>
            <a:ext cx="390144" cy="336331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exagon 2"/>
          <p:cNvSpPr/>
          <p:nvPr/>
        </p:nvSpPr>
        <p:spPr>
          <a:xfrm>
            <a:off x="11727766" y="5824024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068346" y="6377352"/>
            <a:ext cx="771963" cy="45016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11</a:t>
            </a:r>
            <a:endParaRPr lang="en-GB" dirty="0"/>
          </a:p>
        </p:txBody>
      </p:sp>
      <p:sp>
        <p:nvSpPr>
          <p:cNvPr id="14" name="Hexagon 13"/>
          <p:cNvSpPr/>
          <p:nvPr/>
        </p:nvSpPr>
        <p:spPr>
          <a:xfrm>
            <a:off x="10850882" y="5418143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699631" y="5229705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068346" y="4698549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48202" y="242669"/>
            <a:ext cx="4676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600" kern="0" noProof="0" dirty="0" smtClean="0">
                <a:solidFill>
                  <a:srgbClr val="00FFFF"/>
                </a:solidFill>
                <a:latin typeface="Felix Titling" panose="04060505060202020A04" pitchFamily="82" charset="0"/>
                <a:sym typeface="Nixie One"/>
              </a:rPr>
              <a:t>CONCLUSION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Felix Titling" panose="04060505060202020A04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3437" y="1919452"/>
            <a:ext cx="9634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We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put in a lot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of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efforts, research and resources in ensuring that we have a functional and reliable recommender system for the movie industry. It can be customized based on the purpose for it’s use (either customer facing or for backend analysis).  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And we hope this improves your customer’s experience, increase your user base as well as revenue.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7" name="Google Shape;1032;p47"/>
          <p:cNvGrpSpPr/>
          <p:nvPr/>
        </p:nvGrpSpPr>
        <p:grpSpPr>
          <a:xfrm>
            <a:off x="11068346" y="5547532"/>
            <a:ext cx="543058" cy="502015"/>
            <a:chOff x="5975075" y="2327500"/>
            <a:chExt cx="420100" cy="388350"/>
          </a:xfrm>
          <a:solidFill>
            <a:srgbClr val="00B0F0"/>
          </a:solidFill>
        </p:grpSpPr>
        <p:sp>
          <p:nvSpPr>
            <p:cNvPr id="18" name="Google Shape;1033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4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4115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/>
        </p:nvSpPr>
        <p:spPr>
          <a:xfrm>
            <a:off x="11727766" y="5824024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068346" y="6377352"/>
            <a:ext cx="771963" cy="45016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11</a:t>
            </a:r>
            <a:endParaRPr lang="en-GB" dirty="0"/>
          </a:p>
        </p:txBody>
      </p:sp>
      <p:sp>
        <p:nvSpPr>
          <p:cNvPr id="14" name="Hexagon 13"/>
          <p:cNvSpPr/>
          <p:nvPr/>
        </p:nvSpPr>
        <p:spPr>
          <a:xfrm>
            <a:off x="10850882" y="5418143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699631" y="5229705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068346" y="4698549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9133" y="4733261"/>
            <a:ext cx="2153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 smtClean="0">
                <a:solidFill>
                  <a:schemeClr val="accent1">
                    <a:lumMod val="50000"/>
                  </a:schemeClr>
                </a:solidFill>
                <a:latin typeface="Felix Titling" panose="04060505060202020A04" pitchFamily="82" charset="0"/>
              </a:rPr>
              <a:t>Demo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elix Titling" panose="04060505060202020A04" pitchFamily="82" charset="0"/>
            </a:endParaRPr>
          </a:p>
        </p:txBody>
      </p:sp>
      <p:grpSp>
        <p:nvGrpSpPr>
          <p:cNvPr id="17" name="Google Shape;1032;p47"/>
          <p:cNvGrpSpPr/>
          <p:nvPr/>
        </p:nvGrpSpPr>
        <p:grpSpPr>
          <a:xfrm>
            <a:off x="11068346" y="5547532"/>
            <a:ext cx="543058" cy="502015"/>
            <a:chOff x="5975075" y="2327500"/>
            <a:chExt cx="420100" cy="388350"/>
          </a:xfrm>
          <a:solidFill>
            <a:srgbClr val="00B0F0"/>
          </a:solidFill>
        </p:grpSpPr>
        <p:sp>
          <p:nvSpPr>
            <p:cNvPr id="18" name="Google Shape;1033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4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Hexagon 47">
            <a:extLst>
              <a:ext uri="{FF2B5EF4-FFF2-40B4-BE49-F238E27FC236}">
                <a16:creationId xmlns:a16="http://schemas.microsoft.com/office/drawing/2014/main" id="{74A60076-0171-608F-BD5F-5071B841CAC0}"/>
              </a:ext>
            </a:extLst>
          </p:cNvPr>
          <p:cNvSpPr/>
          <p:nvPr/>
        </p:nvSpPr>
        <p:spPr>
          <a:xfrm>
            <a:off x="927164" y="2426574"/>
            <a:ext cx="1747988" cy="1416116"/>
          </a:xfrm>
          <a:prstGeom prst="hexagon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51071" t="-3025" r="-6570" b="-54616"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C60CA7DF-EB58-0763-C91B-52DE086D6709}"/>
              </a:ext>
            </a:extLst>
          </p:cNvPr>
          <p:cNvSpPr/>
          <p:nvPr/>
        </p:nvSpPr>
        <p:spPr>
          <a:xfrm>
            <a:off x="927164" y="3870620"/>
            <a:ext cx="1747988" cy="1416116"/>
          </a:xfrm>
          <a:prstGeom prst="hexagon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67626" t="-44905" r="-4770" b="-85003"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4CAD6DF6-B91A-82CB-90DD-903A321895F6}"/>
              </a:ext>
            </a:extLst>
          </p:cNvPr>
          <p:cNvSpPr/>
          <p:nvPr/>
        </p:nvSpPr>
        <p:spPr>
          <a:xfrm>
            <a:off x="-344040" y="3153741"/>
            <a:ext cx="1747988" cy="1416116"/>
          </a:xfrm>
          <a:prstGeom prst="hexagon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1" r="-4246"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B5EAD9E7-42E5-CC5C-52C9-377E78124C44}"/>
              </a:ext>
            </a:extLst>
          </p:cNvPr>
          <p:cNvSpPr/>
          <p:nvPr/>
        </p:nvSpPr>
        <p:spPr>
          <a:xfrm>
            <a:off x="2292138" y="1724084"/>
            <a:ext cx="1744890" cy="1413606"/>
          </a:xfrm>
          <a:prstGeom prst="hexagon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14178" t="-1480" r="-25631" b="-8691"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2429EA63-DCE4-2194-42A8-7A1AF66E622F}"/>
              </a:ext>
            </a:extLst>
          </p:cNvPr>
          <p:cNvSpPr/>
          <p:nvPr/>
        </p:nvSpPr>
        <p:spPr>
          <a:xfrm>
            <a:off x="-375495" y="4586595"/>
            <a:ext cx="1772692" cy="1436129"/>
          </a:xfrm>
          <a:prstGeom prst="hexagon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70113" t="-9464" r="-5713" b="-1358"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4C2ECD88-50F9-BB7B-A73F-CC13B74EB102}"/>
              </a:ext>
            </a:extLst>
          </p:cNvPr>
          <p:cNvSpPr/>
          <p:nvPr/>
        </p:nvSpPr>
        <p:spPr>
          <a:xfrm>
            <a:off x="2263602" y="3153741"/>
            <a:ext cx="1801961" cy="1459841"/>
          </a:xfrm>
          <a:prstGeom prst="hexagon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531" t="-55216" r="-5288" b="-3897"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CA630710-EE31-50CE-CE3A-AA5F90971876}"/>
              </a:ext>
            </a:extLst>
          </p:cNvPr>
          <p:cNvSpPr/>
          <p:nvPr/>
        </p:nvSpPr>
        <p:spPr>
          <a:xfrm>
            <a:off x="1034808" y="967409"/>
            <a:ext cx="1640344" cy="1449513"/>
          </a:xfrm>
          <a:prstGeom prst="hexagon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1106" t="-18534" r="-6394" b="-42888"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1C9167D2-9763-9953-541C-21DD987A1BF7}"/>
              </a:ext>
            </a:extLst>
          </p:cNvPr>
          <p:cNvSpPr/>
          <p:nvPr/>
        </p:nvSpPr>
        <p:spPr>
          <a:xfrm>
            <a:off x="-357293" y="228601"/>
            <a:ext cx="1747988" cy="1416116"/>
          </a:xfrm>
          <a:prstGeom prst="hexagon">
            <a:avLst/>
          </a:prstGeom>
          <a:blipFill dpi="0" rotWithShape="1"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8528" t="-8790" r="-6446" b="-46183"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EA15007D-A5DC-78CC-583A-FEC468A7024A}"/>
              </a:ext>
            </a:extLst>
          </p:cNvPr>
          <p:cNvSpPr/>
          <p:nvPr/>
        </p:nvSpPr>
        <p:spPr>
          <a:xfrm>
            <a:off x="-376396" y="1737625"/>
            <a:ext cx="1747988" cy="1416116"/>
          </a:xfrm>
          <a:prstGeom prst="hexagon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7740" t="-1084" r="-8666" b="-96648"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322893" y="2565072"/>
            <a:ext cx="5660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Arial Black" panose="020B0A04020102020204" pitchFamily="34" charset="0"/>
              </a:rPr>
              <a:t>THANK YOU!</a:t>
            </a:r>
          </a:p>
          <a:p>
            <a:endParaRPr lang="en-GB" sz="3200" dirty="0">
              <a:latin typeface="Arial Black" panose="020B0A04020102020204" pitchFamily="34" charset="0"/>
            </a:endParaRPr>
          </a:p>
          <a:p>
            <a:r>
              <a:rPr lang="en-GB" sz="3200" dirty="0" smtClean="0">
                <a:latin typeface="Arial Black" panose="020B0A04020102020204" pitchFamily="34" charset="0"/>
              </a:rPr>
              <a:t>QUESTIONS</a:t>
            </a:r>
            <a:endParaRPr lang="en-GB" sz="3200" dirty="0">
              <a:latin typeface="Arial Black" panose="020B0A040201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790638B-02BC-4F6E-903D-8770BB366B0B}"/>
              </a:ext>
            </a:extLst>
          </p:cNvPr>
          <p:cNvSpPr/>
          <p:nvPr/>
        </p:nvSpPr>
        <p:spPr>
          <a:xfrm>
            <a:off x="8011886" y="-924824"/>
            <a:ext cx="4095707" cy="3602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5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  <a:r>
              <a:rPr lang="en-US" sz="5400" b="1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Lux</a:t>
            </a:r>
          </a:p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Amazing Solutions</a:t>
            </a:r>
          </a:p>
        </p:txBody>
      </p:sp>
    </p:spTree>
    <p:extLst>
      <p:ext uri="{BB962C8B-B14F-4D97-AF65-F5344CB8AC3E}">
        <p14:creationId xmlns:p14="http://schemas.microsoft.com/office/powerpoint/2010/main" val="2303127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46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457200" y="266700"/>
            <a:ext cx="1359662" cy="1244600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exagon 7"/>
          <p:cNvSpPr/>
          <p:nvPr/>
        </p:nvSpPr>
        <p:spPr>
          <a:xfrm>
            <a:off x="1615635" y="-114135"/>
            <a:ext cx="850900" cy="733535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/>
          <p:cNvSpPr/>
          <p:nvPr/>
        </p:nvSpPr>
        <p:spPr>
          <a:xfrm>
            <a:off x="-275082" y="889000"/>
            <a:ext cx="850900" cy="733535"/>
          </a:xfrm>
          <a:prstGeom prst="hexagon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/>
          <p:cNvSpPr/>
          <p:nvPr/>
        </p:nvSpPr>
        <p:spPr>
          <a:xfrm>
            <a:off x="1197356" y="1583121"/>
            <a:ext cx="390144" cy="336331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/>
          <p:cNvSpPr/>
          <p:nvPr/>
        </p:nvSpPr>
        <p:spPr>
          <a:xfrm>
            <a:off x="281178" y="163896"/>
            <a:ext cx="390144" cy="336331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exagon 2"/>
          <p:cNvSpPr/>
          <p:nvPr/>
        </p:nvSpPr>
        <p:spPr>
          <a:xfrm>
            <a:off x="11771727" y="952553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432347" y="6475828"/>
            <a:ext cx="407962" cy="351691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Hexagon 13"/>
          <p:cNvSpPr/>
          <p:nvPr/>
        </p:nvSpPr>
        <p:spPr>
          <a:xfrm>
            <a:off x="10894843" y="546672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743592" y="358234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112307" y="-172922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4384" y="1007786"/>
            <a:ext cx="787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36C6DA"/>
                </a:solidFill>
                <a:latin typeface="Felix Titling" panose="04060505060202020A04" pitchFamily="82" charset="0"/>
                <a:ea typeface="Nixie One"/>
                <a:cs typeface="Nixie One"/>
              </a:rPr>
              <a:t>Meet the </a:t>
            </a:r>
            <a:r>
              <a:rPr lang="en-GB" sz="4000" dirty="0" err="1">
                <a:solidFill>
                  <a:srgbClr val="36C6DA"/>
                </a:solidFill>
                <a:latin typeface="Felix Titling" panose="04060505060202020A04" pitchFamily="82" charset="0"/>
                <a:ea typeface="Nixie One"/>
                <a:cs typeface="Nixie One"/>
              </a:rPr>
              <a:t>DataLux</a:t>
            </a:r>
            <a:r>
              <a:rPr lang="en-GB" sz="4000" dirty="0">
                <a:solidFill>
                  <a:srgbClr val="36C6DA"/>
                </a:solidFill>
                <a:latin typeface="Felix Titling" panose="04060505060202020A04" pitchFamily="82" charset="0"/>
                <a:ea typeface="Nixie One"/>
                <a:cs typeface="Nixie One"/>
              </a:rPr>
              <a:t> Team</a:t>
            </a:r>
          </a:p>
        </p:txBody>
      </p:sp>
      <p:sp>
        <p:nvSpPr>
          <p:cNvPr id="9" name="Oval 8"/>
          <p:cNvSpPr/>
          <p:nvPr/>
        </p:nvSpPr>
        <p:spPr>
          <a:xfrm>
            <a:off x="281178" y="2298700"/>
            <a:ext cx="2019300" cy="20193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566" t="-31509" r="-40566" b="-2245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681960" y="2298700"/>
            <a:ext cx="2019300" cy="2019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5082746" y="2298700"/>
            <a:ext cx="2019300" cy="20193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9057" t="-20189" r="-60943" b="-17415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7483530" y="2298700"/>
            <a:ext cx="2019300" cy="2019300"/>
          </a:xfrm>
          <a:prstGeom prst="ellipse">
            <a:avLst/>
          </a:prstGeom>
          <a:blipFill dpi="0" rotWithShape="1">
            <a:blip r:embed="rId5">
              <a:alphaModFix amt="99000"/>
            </a:blip>
            <a:srcRect/>
            <a:stretch>
              <a:fillRect l="-8868" t="189" r="189" b="1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9884312" y="2298700"/>
            <a:ext cx="2019300" cy="2019300"/>
          </a:xfrm>
          <a:prstGeom prst="ellipse">
            <a:avLst/>
          </a:prstGeom>
          <a:blipFill dpi="0" rotWithShape="1">
            <a:blip r:embed="rId6"/>
            <a:srcRect/>
            <a:stretch>
              <a:fillRect l="189" t="-2075" r="189" b="-292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243230" y="4564226"/>
            <a:ext cx="2095195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>Diana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> </a:t>
            </a:r>
            <a:r>
              <a:rPr kumimoji="0" lang="en-US" sz="1400" b="1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>Okeyo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</a:br>
            <a:r>
              <a:rPr lang="en-US" sz="1100" kern="0" noProof="0" dirty="0" smtClean="0">
                <a:solidFill>
                  <a:srgbClr val="BBC9D3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TECH LEAD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BBC9D3"/>
              </a:solidFill>
              <a:effectLst/>
              <a:uLnTx/>
              <a:uFillTx/>
              <a:latin typeface="Bell MT" panose="02020503060305020303" pitchFamily="18" charset="0"/>
              <a:ea typeface="Muli"/>
              <a:cs typeface="Muli"/>
              <a:sym typeface="Muli"/>
            </a:endParaRPr>
          </a:p>
          <a:p>
            <a:pPr lvl="0" algn="ctr">
              <a:spcBef>
                <a:spcPts val="400"/>
              </a:spcBef>
              <a:buClr>
                <a:srgbClr val="000000"/>
              </a:buClr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BBC9D3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>Data</a:t>
            </a:r>
            <a:r>
              <a:rPr lang="en-US" sz="1200" kern="0" dirty="0" smtClean="0">
                <a:solidFill>
                  <a:srgbClr val="BBC9D3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Lux Technical Team Lead, Solutions Architect and Scrum Master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ea typeface="Muli"/>
              <a:cs typeface="Muli"/>
              <a:sym typeface="Mul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44012" y="4564226"/>
            <a:ext cx="2095195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>Raphael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>Mbonu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</a:br>
            <a:r>
              <a:rPr lang="en-US" sz="1100" kern="0" noProof="0" dirty="0" smtClean="0">
                <a:solidFill>
                  <a:srgbClr val="BBC9D3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ML/AI SCIENTIST</a:t>
            </a:r>
          </a:p>
          <a:p>
            <a:pPr lvl="0" algn="ctr">
              <a:spcBef>
                <a:spcPts val="400"/>
              </a:spcBef>
              <a:buClr>
                <a:srgbClr val="000000"/>
              </a:buClr>
            </a:pPr>
            <a:r>
              <a:rPr lang="en-US" sz="1200" kern="0" dirty="0" smtClean="0">
                <a:solidFill>
                  <a:srgbClr val="BBC9D3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Senior Machine Learning and Artificial Intelligence Developer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ea typeface="Muli"/>
              <a:cs typeface="Muli"/>
              <a:sym typeface="Mul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4798" y="4564226"/>
            <a:ext cx="2095195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en-US" sz="1400" b="1" kern="0" dirty="0" smtClean="0">
                <a:solidFill>
                  <a:srgbClr val="FFFFFF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Colin </a:t>
            </a:r>
            <a:r>
              <a:rPr lang="en-US" sz="1400" b="1" kern="0" dirty="0" err="1" smtClean="0">
                <a:solidFill>
                  <a:srgbClr val="FFFFFF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Mburugu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</a:br>
            <a:r>
              <a:rPr lang="en-US" sz="1100" kern="0" dirty="0" smtClean="0">
                <a:solidFill>
                  <a:srgbClr val="BBC9D3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UI/UX DESIGNER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BBC9D3"/>
              </a:solidFill>
              <a:effectLst/>
              <a:uLnTx/>
              <a:uFillTx/>
              <a:latin typeface="Bell MT" panose="02020503060305020303" pitchFamily="18" charset="0"/>
              <a:ea typeface="Muli"/>
              <a:cs typeface="Muli"/>
              <a:sym typeface="Muli"/>
            </a:endParaRPr>
          </a:p>
          <a:p>
            <a:pPr lvl="0" algn="ctr">
              <a:spcBef>
                <a:spcPts val="400"/>
              </a:spcBef>
              <a:buClr>
                <a:srgbClr val="000000"/>
              </a:buClr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BBC9D3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>Senior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BBC9D3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> User Interface/ Experience Designer. Cloud Engineer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ea typeface="Muli"/>
              <a:cs typeface="Muli"/>
              <a:sym typeface="Mul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45582" y="4564226"/>
            <a:ext cx="2095195" cy="897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en-US" sz="1400" b="1" kern="0" dirty="0" smtClean="0">
                <a:solidFill>
                  <a:srgbClr val="FFFFFF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Edward </a:t>
            </a:r>
            <a:r>
              <a:rPr lang="en-US" sz="1400" b="1" kern="0" dirty="0" err="1" smtClean="0">
                <a:solidFill>
                  <a:srgbClr val="FFFFFF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Ogbei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</a:br>
            <a:r>
              <a:rPr lang="en-US" sz="1100" kern="0" dirty="0" smtClean="0">
                <a:solidFill>
                  <a:srgbClr val="BBC9D3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DATA ANALYST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BBC9D3"/>
              </a:solidFill>
              <a:effectLst/>
              <a:uLnTx/>
              <a:uFillTx/>
              <a:latin typeface="Bell MT" panose="02020503060305020303" pitchFamily="18" charset="0"/>
              <a:ea typeface="Muli"/>
              <a:cs typeface="Muli"/>
              <a:sym typeface="Muli"/>
            </a:endParaRPr>
          </a:p>
          <a:p>
            <a:pPr lvl="0" algn="ctr">
              <a:spcBef>
                <a:spcPts val="400"/>
              </a:spcBef>
              <a:buClr>
                <a:srgbClr val="000000"/>
              </a:buClr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BBC9D3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>Senior Data Analyst and QA Consultant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ea typeface="Muli"/>
              <a:cs typeface="Muli"/>
              <a:sym typeface="Mul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46366" y="4564226"/>
            <a:ext cx="2095195" cy="897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en-US" sz="1400" b="1" kern="0" noProof="0" dirty="0" smtClean="0">
                <a:solidFill>
                  <a:srgbClr val="FFFFFF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Gabriel Asiegbu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Muli"/>
                <a:cs typeface="Muli"/>
                <a:sym typeface="Muli"/>
              </a:rPr>
            </a:br>
            <a:r>
              <a:rPr lang="en-US" sz="1100" kern="0" dirty="0" smtClean="0">
                <a:solidFill>
                  <a:srgbClr val="BBC9D3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BUSINESS ANALYST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BBC9D3"/>
              </a:solidFill>
              <a:effectLst/>
              <a:uLnTx/>
              <a:uFillTx/>
              <a:latin typeface="Bell MT" panose="02020503060305020303" pitchFamily="18" charset="0"/>
              <a:ea typeface="Muli"/>
              <a:cs typeface="Muli"/>
              <a:sym typeface="Muli"/>
            </a:endParaRPr>
          </a:p>
          <a:p>
            <a:pPr lvl="0" algn="ctr">
              <a:spcBef>
                <a:spcPts val="400"/>
              </a:spcBef>
              <a:buClr>
                <a:srgbClr val="000000"/>
              </a:buClr>
            </a:pPr>
            <a:r>
              <a:rPr lang="en-US" sz="1200" kern="0" dirty="0" smtClean="0">
                <a:solidFill>
                  <a:srgbClr val="BBC9D3"/>
                </a:solidFill>
                <a:latin typeface="Bell MT" panose="02020503060305020303" pitchFamily="18" charset="0"/>
                <a:ea typeface="Muli"/>
                <a:cs typeface="Muli"/>
                <a:sym typeface="Muli"/>
              </a:rPr>
              <a:t>Business Analysis and Project Management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984658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46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457200" y="266700"/>
            <a:ext cx="1359662" cy="1244600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exagon 7"/>
          <p:cNvSpPr/>
          <p:nvPr/>
        </p:nvSpPr>
        <p:spPr>
          <a:xfrm>
            <a:off x="1615635" y="-114135"/>
            <a:ext cx="850900" cy="733535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/>
          <p:cNvSpPr/>
          <p:nvPr/>
        </p:nvSpPr>
        <p:spPr>
          <a:xfrm>
            <a:off x="-275082" y="889000"/>
            <a:ext cx="850900" cy="733535"/>
          </a:xfrm>
          <a:prstGeom prst="hexagon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/>
          <p:cNvSpPr/>
          <p:nvPr/>
        </p:nvSpPr>
        <p:spPr>
          <a:xfrm>
            <a:off x="1197356" y="1583121"/>
            <a:ext cx="390144" cy="336331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/>
          <p:cNvSpPr/>
          <p:nvPr/>
        </p:nvSpPr>
        <p:spPr>
          <a:xfrm>
            <a:off x="281178" y="163896"/>
            <a:ext cx="390144" cy="336331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exagon 2"/>
          <p:cNvSpPr/>
          <p:nvPr/>
        </p:nvSpPr>
        <p:spPr>
          <a:xfrm>
            <a:off x="11727766" y="5824024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432347" y="6475828"/>
            <a:ext cx="407962" cy="351691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4" name="Hexagon 13"/>
          <p:cNvSpPr/>
          <p:nvPr/>
        </p:nvSpPr>
        <p:spPr>
          <a:xfrm>
            <a:off x="10850882" y="5418143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699631" y="5229705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068346" y="4698549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5563" y="1511300"/>
            <a:ext cx="441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-290">
                <a:solidFill>
                  <a:schemeClr val="accent1">
                    <a:lumMod val="40000"/>
                    <a:lumOff val="60000"/>
                  </a:schemeClr>
                </a:solidFill>
                <a:latin typeface="Constantia" panose="02030602050306030303" pitchFamily="18" charset="0"/>
                <a:cs typeface="Poppins" pitchFamily="2" charset="77"/>
              </a:defRPr>
            </a:lvl1pPr>
          </a:lstStyle>
          <a:p>
            <a:pPr marL="571500" indent="-571500">
              <a:buBlip>
                <a:blip r:embed="rId3"/>
              </a:buBlip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Introduction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65563" y="2209882"/>
            <a:ext cx="528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-290">
                <a:solidFill>
                  <a:schemeClr val="accent1">
                    <a:lumMod val="40000"/>
                    <a:lumOff val="60000"/>
                  </a:schemeClr>
                </a:solidFill>
                <a:latin typeface="Constantia" panose="02030602050306030303" pitchFamily="18" charset="0"/>
                <a:cs typeface="Poppins" pitchFamily="2" charset="77"/>
              </a:defRPr>
            </a:lvl1pPr>
          </a:lstStyle>
          <a:p>
            <a:pPr marL="571500" indent="-571500">
              <a:buBlip>
                <a:blip r:embed="rId3"/>
              </a:buBlip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Exploratory Data Analysis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65563" y="2908464"/>
            <a:ext cx="441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-290">
                <a:solidFill>
                  <a:schemeClr val="accent1">
                    <a:lumMod val="40000"/>
                    <a:lumOff val="60000"/>
                  </a:schemeClr>
                </a:solidFill>
                <a:latin typeface="Constantia" panose="02030602050306030303" pitchFamily="18" charset="0"/>
                <a:cs typeface="Poppins" pitchFamily="2" charset="77"/>
              </a:defRPr>
            </a:lvl1pPr>
          </a:lstStyle>
          <a:p>
            <a:pPr marL="571500" indent="-571500">
              <a:buBlip>
                <a:blip r:embed="rId3"/>
              </a:buBlip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Data Engineering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65563" y="3607046"/>
            <a:ext cx="441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-290">
                <a:solidFill>
                  <a:schemeClr val="accent1">
                    <a:lumMod val="40000"/>
                    <a:lumOff val="60000"/>
                  </a:schemeClr>
                </a:solidFill>
                <a:latin typeface="Constantia" panose="02030602050306030303" pitchFamily="18" charset="0"/>
                <a:cs typeface="Poppins" pitchFamily="2" charset="77"/>
              </a:defRPr>
            </a:lvl1pPr>
          </a:lstStyle>
          <a:p>
            <a:pPr marL="571500" indent="-571500">
              <a:buBlip>
                <a:blip r:embed="rId3"/>
              </a:buBlip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Modelling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65563" y="4305628"/>
            <a:ext cx="441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-290">
                <a:solidFill>
                  <a:schemeClr val="accent1">
                    <a:lumMod val="40000"/>
                    <a:lumOff val="60000"/>
                  </a:schemeClr>
                </a:solidFill>
                <a:latin typeface="Constantia" panose="02030602050306030303" pitchFamily="18" charset="0"/>
                <a:cs typeface="Poppins" pitchFamily="2" charset="77"/>
              </a:defRPr>
            </a:lvl1pPr>
          </a:lstStyle>
          <a:p>
            <a:pPr marL="571500" indent="-571500">
              <a:buBlip>
                <a:blip r:embed="rId3"/>
              </a:buBlip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Conclusion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65563" y="5004211"/>
            <a:ext cx="539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-290">
                <a:solidFill>
                  <a:schemeClr val="accent1">
                    <a:lumMod val="40000"/>
                    <a:lumOff val="60000"/>
                  </a:schemeClr>
                </a:solidFill>
                <a:latin typeface="Constantia" panose="02030602050306030303" pitchFamily="18" charset="0"/>
                <a:cs typeface="Poppins" pitchFamily="2" charset="77"/>
              </a:defRPr>
            </a:lvl1pPr>
          </a:lstStyle>
          <a:p>
            <a:pPr marL="571500" indent="-571500">
              <a:buBlip>
                <a:blip r:embed="rId3"/>
              </a:buBlip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Movie Recommender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65563" y="419499"/>
            <a:ext cx="7167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36C6DA"/>
                </a:solidFill>
                <a:latin typeface="Felix Titling" panose="04060505060202020A04" pitchFamily="82" charset="0"/>
              </a:rPr>
              <a:t>Contents</a:t>
            </a:r>
            <a:endParaRPr lang="en-GB" sz="4000" dirty="0">
              <a:solidFill>
                <a:srgbClr val="36C6DA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66" name="Google Shape;948;p47"/>
          <p:cNvGrpSpPr/>
          <p:nvPr/>
        </p:nvGrpSpPr>
        <p:grpSpPr>
          <a:xfrm>
            <a:off x="11111405" y="5568764"/>
            <a:ext cx="458762" cy="515097"/>
            <a:chOff x="584925" y="922575"/>
            <a:chExt cx="415200" cy="502525"/>
          </a:xfrm>
          <a:solidFill>
            <a:srgbClr val="00B0F0"/>
          </a:solidFill>
        </p:grpSpPr>
        <p:sp>
          <p:nvSpPr>
            <p:cNvPr id="67" name="Google Shape;949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50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51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5332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29" grpId="0"/>
      <p:bldP spid="30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46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457200" y="266700"/>
            <a:ext cx="1359662" cy="1244600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exagon 7"/>
          <p:cNvSpPr/>
          <p:nvPr/>
        </p:nvSpPr>
        <p:spPr>
          <a:xfrm>
            <a:off x="1615635" y="-114135"/>
            <a:ext cx="850900" cy="733535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/>
          <p:cNvSpPr/>
          <p:nvPr/>
        </p:nvSpPr>
        <p:spPr>
          <a:xfrm>
            <a:off x="-275082" y="889000"/>
            <a:ext cx="850900" cy="733535"/>
          </a:xfrm>
          <a:prstGeom prst="hexagon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/>
          <p:cNvSpPr/>
          <p:nvPr/>
        </p:nvSpPr>
        <p:spPr>
          <a:xfrm>
            <a:off x="1197356" y="1583121"/>
            <a:ext cx="390144" cy="336331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/>
          <p:cNvSpPr/>
          <p:nvPr/>
        </p:nvSpPr>
        <p:spPr>
          <a:xfrm>
            <a:off x="281178" y="163896"/>
            <a:ext cx="390144" cy="336331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exagon 2"/>
          <p:cNvSpPr/>
          <p:nvPr/>
        </p:nvSpPr>
        <p:spPr>
          <a:xfrm>
            <a:off x="11727766" y="5824024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432347" y="6475828"/>
            <a:ext cx="407962" cy="351691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14" name="Hexagon 13"/>
          <p:cNvSpPr/>
          <p:nvPr/>
        </p:nvSpPr>
        <p:spPr>
          <a:xfrm>
            <a:off x="10850882" y="5418143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699631" y="5229705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068346" y="4698549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4882" y="296234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600" kern="0" dirty="0" smtClean="0">
                <a:solidFill>
                  <a:srgbClr val="19BBD5"/>
                </a:solidFill>
                <a:latin typeface="Felix Titling" panose="04060505060202020A04" pitchFamily="82" charset="0"/>
                <a:sym typeface="Nixie One"/>
              </a:rPr>
              <a:t>INTRODUCTION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elix Titling" panose="04060505060202020A04" pitchFamily="82" charset="0"/>
            </a:endParaRPr>
          </a:p>
        </p:txBody>
      </p:sp>
      <p:sp>
        <p:nvSpPr>
          <p:cNvPr id="112" name="Hexagon 111"/>
          <p:cNvSpPr/>
          <p:nvPr/>
        </p:nvSpPr>
        <p:spPr>
          <a:xfrm>
            <a:off x="-1066355" y="2160878"/>
            <a:ext cx="4129938" cy="3448124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36C6DA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657600" y="2160878"/>
            <a:ext cx="7193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In a world flooded with numerous products and services satisfying the similar needs, a recommender system comes to the rescue.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9" name="Google Shape;373;p16"/>
          <p:cNvSpPr txBox="1">
            <a:spLocks/>
          </p:cNvSpPr>
          <p:nvPr/>
        </p:nvSpPr>
        <p:spPr>
          <a:xfrm>
            <a:off x="3475989" y="3566449"/>
            <a:ext cx="3024554" cy="1323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>
              <a:spcBef>
                <a:spcPts val="600"/>
              </a:spcBef>
              <a:buClr>
                <a:srgbClr val="36C6DA"/>
              </a:buClr>
              <a:buSzPct val="80000"/>
              <a:buFont typeface="Arial" panose="020B0604020202020204" pitchFamily="34" charset="0"/>
              <a:buChar char="◇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Prediction</a:t>
            </a:r>
          </a:p>
          <a:p>
            <a:pPr marL="457200" indent="-317500">
              <a:spcBef>
                <a:spcPts val="600"/>
              </a:spcBef>
              <a:buClr>
                <a:srgbClr val="36C6DA"/>
              </a:buClr>
              <a:buSzPct val="80000"/>
              <a:buFont typeface="Arial" panose="020B0604020202020204" pitchFamily="34" charset="0"/>
              <a:buChar char="◇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Prioritization</a:t>
            </a:r>
          </a:p>
          <a:p>
            <a:pPr marL="457200" indent="-317500">
              <a:spcBef>
                <a:spcPts val="600"/>
              </a:spcBef>
              <a:buClr>
                <a:srgbClr val="36C6DA"/>
              </a:buClr>
              <a:buSzPct val="80000"/>
              <a:buFont typeface="Arial" panose="020B0604020202020204" pitchFamily="34" charset="0"/>
              <a:buChar char="◇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Personalization</a:t>
            </a:r>
          </a:p>
        </p:txBody>
      </p:sp>
      <p:grpSp>
        <p:nvGrpSpPr>
          <p:cNvPr id="160" name="Google Shape;1319;p48"/>
          <p:cNvGrpSpPr/>
          <p:nvPr/>
        </p:nvGrpSpPr>
        <p:grpSpPr>
          <a:xfrm>
            <a:off x="11031355" y="5495217"/>
            <a:ext cx="613744" cy="654709"/>
            <a:chOff x="6506504" y="937343"/>
            <a:chExt cx="744273" cy="793950"/>
          </a:xfrm>
          <a:solidFill>
            <a:schemeClr val="accent1"/>
          </a:solidFill>
        </p:grpSpPr>
        <p:sp>
          <p:nvSpPr>
            <p:cNvPr id="161" name="Google Shape;1320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321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322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" name="Google Shape;1323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  <a:grpFill/>
          </p:grpSpPr>
          <p:sp>
            <p:nvSpPr>
              <p:cNvPr id="165" name="Google Shape;132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32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32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32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32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32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33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33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33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33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3348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56" grpId="0"/>
      <p:bldP spid="1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46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457200" y="266700"/>
            <a:ext cx="1359662" cy="1244600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exagon 7"/>
          <p:cNvSpPr/>
          <p:nvPr/>
        </p:nvSpPr>
        <p:spPr>
          <a:xfrm>
            <a:off x="1615635" y="-114135"/>
            <a:ext cx="850900" cy="733535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/>
          <p:cNvSpPr/>
          <p:nvPr/>
        </p:nvSpPr>
        <p:spPr>
          <a:xfrm>
            <a:off x="-275082" y="889000"/>
            <a:ext cx="850900" cy="733535"/>
          </a:xfrm>
          <a:prstGeom prst="hexagon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/>
          <p:cNvSpPr/>
          <p:nvPr/>
        </p:nvSpPr>
        <p:spPr>
          <a:xfrm>
            <a:off x="1197356" y="1583121"/>
            <a:ext cx="390144" cy="336331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/>
          <p:cNvSpPr/>
          <p:nvPr/>
        </p:nvSpPr>
        <p:spPr>
          <a:xfrm>
            <a:off x="281178" y="163896"/>
            <a:ext cx="390144" cy="336331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exagon 2"/>
          <p:cNvSpPr/>
          <p:nvPr/>
        </p:nvSpPr>
        <p:spPr>
          <a:xfrm>
            <a:off x="11727766" y="5824024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432347" y="6475828"/>
            <a:ext cx="407962" cy="351691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4" name="Hexagon 13"/>
          <p:cNvSpPr/>
          <p:nvPr/>
        </p:nvSpPr>
        <p:spPr>
          <a:xfrm>
            <a:off x="10850882" y="5418143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699631" y="5229705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068346" y="4698549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4882" y="296234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600" kern="0" dirty="0" smtClean="0">
                <a:solidFill>
                  <a:srgbClr val="19BBD5"/>
                </a:solidFill>
                <a:latin typeface="Felix Titling" panose="04060505060202020A04" pitchFamily="82" charset="0"/>
                <a:sym typeface="Nixie One"/>
              </a:rPr>
              <a:t>INTRODUCTION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elix Titling" panose="04060505060202020A04" pitchFamily="82" charset="0"/>
            </a:endParaRPr>
          </a:p>
        </p:txBody>
      </p:sp>
      <p:grpSp>
        <p:nvGrpSpPr>
          <p:cNvPr id="19" name="Google Shape;1566;p48"/>
          <p:cNvGrpSpPr/>
          <p:nvPr/>
        </p:nvGrpSpPr>
        <p:grpSpPr>
          <a:xfrm>
            <a:off x="1879182" y="1511300"/>
            <a:ext cx="8573113" cy="3814835"/>
            <a:chOff x="1442627" y="5710929"/>
            <a:chExt cx="594318" cy="590600"/>
          </a:xfrm>
        </p:grpSpPr>
        <p:sp>
          <p:nvSpPr>
            <p:cNvPr id="20" name="Google Shape;1567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568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569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570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09038" y="1751286"/>
            <a:ext cx="8004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ranklin Gothic Book" panose="020B0503020102020204" pitchFamily="34" charset="0"/>
              </a:rPr>
              <a:t>Our client needs a movie recommender system that will recommend unique movies </a:t>
            </a:r>
            <a:r>
              <a:rPr lang="en-GB" sz="2400" dirty="0" smtClean="0">
                <a:latin typeface="Franklin Gothic Book" panose="020B0503020102020204" pitchFamily="34" charset="0"/>
              </a:rPr>
              <a:t>to</a:t>
            </a:r>
            <a:r>
              <a:rPr lang="en-GB" sz="2400" dirty="0" smtClean="0">
                <a:latin typeface="Franklin Gothic Book" panose="020B0503020102020204" pitchFamily="34" charset="0"/>
              </a:rPr>
              <a:t> their </a:t>
            </a:r>
            <a:r>
              <a:rPr lang="en-GB" sz="2400" dirty="0" smtClean="0">
                <a:latin typeface="Franklin Gothic Book" panose="020B0503020102020204" pitchFamily="34" charset="0"/>
              </a:rPr>
              <a:t>customers based on the movies they like. This will optimize cross sell and upsells, increase customer satisfaction and loyalty and ultimately </a:t>
            </a:r>
            <a:r>
              <a:rPr lang="en-GB" sz="2400" dirty="0">
                <a:latin typeface="Franklin Gothic Book" panose="020B0503020102020204" pitchFamily="34" charset="0"/>
              </a:rPr>
              <a:t>maximize </a:t>
            </a:r>
            <a:r>
              <a:rPr lang="en-GB" sz="2400" dirty="0" smtClean="0">
                <a:latin typeface="Franklin Gothic Book" panose="020B0503020102020204" pitchFamily="34" charset="0"/>
              </a:rPr>
              <a:t>revenue.</a:t>
            </a:r>
            <a:endParaRPr lang="en-GB" sz="6000" dirty="0">
              <a:latin typeface="Franklin Gothic Book" panose="020B05030201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9631" y="1399897"/>
            <a:ext cx="12660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smtClean="0">
                <a:latin typeface="Franklin Gothic Book" panose="020B0503020102020204" pitchFamily="34" charset="0"/>
              </a:rPr>
              <a:t>“</a:t>
            </a:r>
            <a:endParaRPr lang="en-GB" sz="6600" dirty="0">
              <a:latin typeface="Franklin Gothic Book" panose="020B05030201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flipV="1">
            <a:off x="3926080" y="2680758"/>
            <a:ext cx="12660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smtClean="0">
                <a:latin typeface="Franklin Gothic Book" panose="020B0503020102020204" pitchFamily="34" charset="0"/>
              </a:rPr>
              <a:t>“</a:t>
            </a:r>
            <a:endParaRPr lang="en-GB" sz="6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3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46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457200" y="266700"/>
            <a:ext cx="1359662" cy="1244600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exagon 7"/>
          <p:cNvSpPr/>
          <p:nvPr/>
        </p:nvSpPr>
        <p:spPr>
          <a:xfrm>
            <a:off x="1615635" y="-114135"/>
            <a:ext cx="850900" cy="733535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/>
          <p:cNvSpPr/>
          <p:nvPr/>
        </p:nvSpPr>
        <p:spPr>
          <a:xfrm>
            <a:off x="-275082" y="889000"/>
            <a:ext cx="850900" cy="733535"/>
          </a:xfrm>
          <a:prstGeom prst="hexagon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/>
          <p:cNvSpPr/>
          <p:nvPr/>
        </p:nvSpPr>
        <p:spPr>
          <a:xfrm>
            <a:off x="1197356" y="1583121"/>
            <a:ext cx="390144" cy="336331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/>
          <p:cNvSpPr/>
          <p:nvPr/>
        </p:nvSpPr>
        <p:spPr>
          <a:xfrm>
            <a:off x="281178" y="163896"/>
            <a:ext cx="390144" cy="336331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exagon 2"/>
          <p:cNvSpPr/>
          <p:nvPr/>
        </p:nvSpPr>
        <p:spPr>
          <a:xfrm>
            <a:off x="11727766" y="5824024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432347" y="6475828"/>
            <a:ext cx="407962" cy="351691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14" name="Hexagon 13"/>
          <p:cNvSpPr/>
          <p:nvPr/>
        </p:nvSpPr>
        <p:spPr>
          <a:xfrm>
            <a:off x="10850882" y="5418143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699631" y="5229705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068346" y="4698549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75989" y="242669"/>
            <a:ext cx="7440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600" kern="0" dirty="0" smtClean="0">
                <a:solidFill>
                  <a:srgbClr val="19BBD5"/>
                </a:solidFill>
                <a:latin typeface="Felix Titling" panose="04060505060202020A04" pitchFamily="82" charset="0"/>
                <a:sym typeface="Nixie One"/>
              </a:rPr>
              <a:t>EXPLORATORY DATA ANALYSIS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elix Titling" panose="04060505060202020A04" pitchFamily="82" charset="0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414279380"/>
              </p:ext>
            </p:extLst>
          </p:nvPr>
        </p:nvGraphicFramePr>
        <p:xfrm>
          <a:off x="3155667" y="1139615"/>
          <a:ext cx="7618437" cy="4881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8206156" y="5748367"/>
            <a:ext cx="264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MovieLens</a:t>
            </a:r>
            <a:endParaRPr lang="en-GB" sz="2800" b="1" dirty="0">
              <a:solidFill>
                <a:schemeClr val="bg1">
                  <a:lumMod val="8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55667" y="5012342"/>
            <a:ext cx="3036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Our Data Sources</a:t>
            </a:r>
            <a:endParaRPr lang="en-GB" sz="2800" b="1" dirty="0">
              <a:solidFill>
                <a:schemeClr val="bg1">
                  <a:lumMod val="8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29378" y="1881633"/>
            <a:ext cx="264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IMDB Website</a:t>
            </a:r>
            <a:endParaRPr lang="en-GB" sz="2800" b="1" dirty="0">
              <a:solidFill>
                <a:schemeClr val="bg1">
                  <a:lumMod val="85000"/>
                </a:scheme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45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24" grpId="0"/>
      <p:bldP spid="26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46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457200" y="266700"/>
            <a:ext cx="1359662" cy="1244600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exagon 7"/>
          <p:cNvSpPr/>
          <p:nvPr/>
        </p:nvSpPr>
        <p:spPr>
          <a:xfrm>
            <a:off x="1615635" y="-114135"/>
            <a:ext cx="850900" cy="733535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/>
          <p:cNvSpPr/>
          <p:nvPr/>
        </p:nvSpPr>
        <p:spPr>
          <a:xfrm>
            <a:off x="-275082" y="889000"/>
            <a:ext cx="850900" cy="733535"/>
          </a:xfrm>
          <a:prstGeom prst="hexagon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/>
          <p:cNvSpPr/>
          <p:nvPr/>
        </p:nvSpPr>
        <p:spPr>
          <a:xfrm>
            <a:off x="1197356" y="1583121"/>
            <a:ext cx="390144" cy="336331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/>
          <p:cNvSpPr/>
          <p:nvPr/>
        </p:nvSpPr>
        <p:spPr>
          <a:xfrm>
            <a:off x="281178" y="163896"/>
            <a:ext cx="390144" cy="336331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exagon 2"/>
          <p:cNvSpPr/>
          <p:nvPr/>
        </p:nvSpPr>
        <p:spPr>
          <a:xfrm>
            <a:off x="11727766" y="5824024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432347" y="6475828"/>
            <a:ext cx="407962" cy="351691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4" name="Hexagon 13"/>
          <p:cNvSpPr/>
          <p:nvPr/>
        </p:nvSpPr>
        <p:spPr>
          <a:xfrm>
            <a:off x="10850882" y="5418143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699631" y="5229705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068346" y="4698549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75989" y="242669"/>
            <a:ext cx="7440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600" kern="0" dirty="0" smtClean="0">
                <a:solidFill>
                  <a:srgbClr val="19BBD5"/>
                </a:solidFill>
                <a:latin typeface="Felix Titling" panose="04060505060202020A04" pitchFamily="82" charset="0"/>
                <a:sym typeface="Nixie One"/>
              </a:rPr>
              <a:t>EXPLORATORY DATA ANALYSIS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elix Titling" panose="04060505060202020A04" pitchFamily="82" charset="0"/>
            </a:endParaRPr>
          </a:p>
        </p:txBody>
      </p:sp>
      <p:graphicFrame>
        <p:nvGraphicFramePr>
          <p:cNvPr id="29" name="Google Shape;439;p23"/>
          <p:cNvGraphicFramePr/>
          <p:nvPr>
            <p:extLst>
              <p:ext uri="{D42A27DB-BD31-4B8C-83A1-F6EECF244321}">
                <p14:modId xmlns:p14="http://schemas.microsoft.com/office/powerpoint/2010/main" val="3165012735"/>
              </p:ext>
            </p:extLst>
          </p:nvPr>
        </p:nvGraphicFramePr>
        <p:xfrm>
          <a:off x="1079424" y="2244001"/>
          <a:ext cx="9704296" cy="27249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82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5075">
                  <a:extLst>
                    <a:ext uri="{9D8B030D-6E8A-4147-A177-3AD203B41FA5}">
                      <a16:colId xmlns:a16="http://schemas.microsoft.com/office/drawing/2014/main" val="758927703"/>
                    </a:ext>
                  </a:extLst>
                </a:gridCol>
                <a:gridCol w="1763111">
                  <a:extLst>
                    <a:ext uri="{9D8B030D-6E8A-4147-A177-3AD203B41FA5}">
                      <a16:colId xmlns:a16="http://schemas.microsoft.com/office/drawing/2014/main" val="2412756876"/>
                    </a:ext>
                  </a:extLst>
                </a:gridCol>
                <a:gridCol w="1450080">
                  <a:extLst>
                    <a:ext uri="{9D8B030D-6E8A-4147-A177-3AD203B41FA5}">
                      <a16:colId xmlns:a16="http://schemas.microsoft.com/office/drawing/2014/main" val="925827724"/>
                    </a:ext>
                  </a:extLst>
                </a:gridCol>
              </a:tblGrid>
              <a:tr h="6065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dirty="0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Movies</a:t>
                      </a:r>
                      <a:endParaRPr sz="20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dirty="0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Ratings</a:t>
                      </a:r>
                      <a:endParaRPr sz="20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dirty="0" err="1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IMDB_Data</a:t>
                      </a:r>
                      <a:endParaRPr sz="20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dirty="0" err="1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Genome_Tags</a:t>
                      </a:r>
                      <a:endParaRPr sz="20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dirty="0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Tags</a:t>
                      </a:r>
                      <a:endParaRPr sz="20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dirty="0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Total Records</a:t>
                      </a:r>
                      <a:endParaRPr sz="20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62,423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10,000,038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27,278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1,128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1,093,360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5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dirty="0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Number</a:t>
                      </a:r>
                      <a:r>
                        <a:rPr lang="en" sz="2000" b="0" baseline="0" dirty="0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 of Features</a:t>
                      </a:r>
                      <a:endParaRPr sz="20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6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5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dirty="0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Null</a:t>
                      </a:r>
                      <a:r>
                        <a:rPr lang="en" sz="2000" b="0" baseline="0" dirty="0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 Observation</a:t>
                      </a:r>
                      <a:r>
                        <a:rPr lang="en-GB" sz="2000" b="0" baseline="0" dirty="0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s</a:t>
                      </a:r>
                      <a:endParaRPr sz="20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62,481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5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dirty="0" smtClean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Total Observations</a:t>
                      </a:r>
                      <a:endParaRPr sz="20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187,268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40,000,142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163,668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2,256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ranklin Gothic Book" panose="020B0503020102020204" pitchFamily="34" charset="0"/>
                          <a:ea typeface="Muli"/>
                          <a:cs typeface="Muli"/>
                          <a:sym typeface="Muli"/>
                        </a:rPr>
                        <a:t>4,373,440</a:t>
                      </a:r>
                      <a:endParaRPr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Franklin Gothic Book" panose="020B0503020102020204" pitchFamily="3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659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1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46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457200" y="266700"/>
            <a:ext cx="1359662" cy="1244600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exagon 7"/>
          <p:cNvSpPr/>
          <p:nvPr/>
        </p:nvSpPr>
        <p:spPr>
          <a:xfrm>
            <a:off x="1615635" y="-114135"/>
            <a:ext cx="850900" cy="733535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/>
          <p:cNvSpPr/>
          <p:nvPr/>
        </p:nvSpPr>
        <p:spPr>
          <a:xfrm>
            <a:off x="-275082" y="889000"/>
            <a:ext cx="850900" cy="733535"/>
          </a:xfrm>
          <a:prstGeom prst="hexagon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/>
          <p:cNvSpPr/>
          <p:nvPr/>
        </p:nvSpPr>
        <p:spPr>
          <a:xfrm>
            <a:off x="1197356" y="1583121"/>
            <a:ext cx="390144" cy="336331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/>
          <p:cNvSpPr/>
          <p:nvPr/>
        </p:nvSpPr>
        <p:spPr>
          <a:xfrm>
            <a:off x="281178" y="163896"/>
            <a:ext cx="390144" cy="336331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exagon 2"/>
          <p:cNvSpPr/>
          <p:nvPr/>
        </p:nvSpPr>
        <p:spPr>
          <a:xfrm>
            <a:off x="11727766" y="5824024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432347" y="6475828"/>
            <a:ext cx="407962" cy="351691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14" name="Hexagon 13"/>
          <p:cNvSpPr/>
          <p:nvPr/>
        </p:nvSpPr>
        <p:spPr>
          <a:xfrm>
            <a:off x="10850882" y="5418143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699631" y="5229705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068346" y="4698549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75989" y="242669"/>
            <a:ext cx="7440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600" kern="0" dirty="0" smtClean="0">
                <a:solidFill>
                  <a:srgbClr val="19BBD5"/>
                </a:solidFill>
                <a:latin typeface="Felix Titling" panose="04060505060202020A04" pitchFamily="82" charset="0"/>
                <a:sym typeface="Nixie One"/>
              </a:rPr>
              <a:t>EXPLORATORY DATA ANALYSIS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elix Titling" panose="04060505060202020A04" pitchFamily="82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4393159"/>
              </p:ext>
            </p:extLst>
          </p:nvPr>
        </p:nvGraphicFramePr>
        <p:xfrm>
          <a:off x="1696424" y="1000235"/>
          <a:ext cx="9479575" cy="4346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75199" y="554696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rPr>
              <a:t>Distribution of Ratings for Movies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05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46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457200" y="266700"/>
            <a:ext cx="1359662" cy="1244600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exagon 7"/>
          <p:cNvSpPr/>
          <p:nvPr/>
        </p:nvSpPr>
        <p:spPr>
          <a:xfrm>
            <a:off x="1615635" y="-114135"/>
            <a:ext cx="850900" cy="733535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/>
          <p:cNvSpPr/>
          <p:nvPr/>
        </p:nvSpPr>
        <p:spPr>
          <a:xfrm>
            <a:off x="-275082" y="889000"/>
            <a:ext cx="850900" cy="733535"/>
          </a:xfrm>
          <a:prstGeom prst="hexagon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/>
          <p:cNvSpPr/>
          <p:nvPr/>
        </p:nvSpPr>
        <p:spPr>
          <a:xfrm>
            <a:off x="1197356" y="1583121"/>
            <a:ext cx="390144" cy="336331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/>
          <p:cNvSpPr/>
          <p:nvPr/>
        </p:nvSpPr>
        <p:spPr>
          <a:xfrm>
            <a:off x="281178" y="163896"/>
            <a:ext cx="390144" cy="336331"/>
          </a:xfrm>
          <a:prstGeom prst="hexag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exagon 2"/>
          <p:cNvSpPr/>
          <p:nvPr/>
        </p:nvSpPr>
        <p:spPr>
          <a:xfrm>
            <a:off x="11727766" y="5824024"/>
            <a:ext cx="984738" cy="848912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11432347" y="6475828"/>
            <a:ext cx="407962" cy="351691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14" name="Hexagon 13"/>
          <p:cNvSpPr/>
          <p:nvPr/>
        </p:nvSpPr>
        <p:spPr>
          <a:xfrm>
            <a:off x="10850882" y="5418143"/>
            <a:ext cx="945466" cy="815057"/>
          </a:xfrm>
          <a:prstGeom prst="hexagon">
            <a:avLst/>
          </a:prstGeom>
          <a:noFill/>
          <a:ln w="101600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100000">
                  <a:srgbClr val="36C6DA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11699631" y="5229705"/>
            <a:ext cx="407962" cy="351691"/>
          </a:xfrm>
          <a:prstGeom prst="hexagon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exagon 15"/>
          <p:cNvSpPr/>
          <p:nvPr/>
        </p:nvSpPr>
        <p:spPr>
          <a:xfrm>
            <a:off x="11068346" y="4698549"/>
            <a:ext cx="728002" cy="627587"/>
          </a:xfrm>
          <a:prstGeom prst="hexagon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nip Same Side Corner Rectangle 3"/>
          <p:cNvSpPr/>
          <p:nvPr/>
        </p:nvSpPr>
        <p:spPr>
          <a:xfrm>
            <a:off x="671322" y="6475828"/>
            <a:ext cx="3394241" cy="55801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41085" y="6467007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Datalux.io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5" y="6377352"/>
            <a:ext cx="548641" cy="548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65563" y="242669"/>
            <a:ext cx="7440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600" kern="0" dirty="0" smtClean="0">
                <a:solidFill>
                  <a:srgbClr val="19BBD5"/>
                </a:solidFill>
                <a:latin typeface="Felix Titling" panose="04060505060202020A04" pitchFamily="82" charset="0"/>
                <a:sym typeface="Nixie One"/>
              </a:rPr>
              <a:t>Data Engineering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elix Titling" panose="04060505060202020A04" pitchFamily="82" charset="0"/>
            </a:endParaRPr>
          </a:p>
        </p:txBody>
      </p:sp>
      <p:sp>
        <p:nvSpPr>
          <p:cNvPr id="23" name="Google Shape;478;p27"/>
          <p:cNvSpPr/>
          <p:nvPr/>
        </p:nvSpPr>
        <p:spPr>
          <a:xfrm>
            <a:off x="1197357" y="2328347"/>
            <a:ext cx="3456530" cy="1898899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rgbClr val="00E1C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0E1C6"/>
                </a:solidFill>
                <a:latin typeface="Franklin Gothic Book" panose="020B0503020102020204" pitchFamily="34" charset="0"/>
                <a:ea typeface="Muli"/>
                <a:cs typeface="Muli"/>
                <a:sym typeface="Muli"/>
              </a:rPr>
              <a:t>Data Cleaning</a:t>
            </a:r>
            <a:endParaRPr sz="2400" dirty="0">
              <a:solidFill>
                <a:srgbClr val="00E1C6"/>
              </a:solidFill>
              <a:latin typeface="Franklin Gothic Book" panose="020B0503020102020204" pitchFamily="34" charset="0"/>
              <a:ea typeface="Muli"/>
              <a:cs typeface="Muli"/>
              <a:sym typeface="Muli"/>
            </a:endParaRPr>
          </a:p>
        </p:txBody>
      </p:sp>
      <p:sp>
        <p:nvSpPr>
          <p:cNvPr id="24" name="Google Shape;479;p27"/>
          <p:cNvSpPr/>
          <p:nvPr/>
        </p:nvSpPr>
        <p:spPr>
          <a:xfrm>
            <a:off x="4367284" y="2328349"/>
            <a:ext cx="3391653" cy="1898899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19B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19BBD5"/>
                </a:solidFill>
                <a:latin typeface="Franklin Gothic Book" panose="020B0503020102020204" pitchFamily="34" charset="0"/>
                <a:ea typeface="Muli"/>
                <a:cs typeface="Muli"/>
                <a:sym typeface="Muli"/>
              </a:rPr>
              <a:t>Feature Extraction</a:t>
            </a:r>
            <a:endParaRPr sz="2400" dirty="0">
              <a:solidFill>
                <a:srgbClr val="19BBD5"/>
              </a:solidFill>
              <a:latin typeface="Franklin Gothic Book" panose="020B0503020102020204" pitchFamily="34" charset="0"/>
              <a:ea typeface="Muli"/>
              <a:cs typeface="Muli"/>
              <a:sym typeface="Muli"/>
            </a:endParaRPr>
          </a:p>
        </p:txBody>
      </p:sp>
      <p:sp>
        <p:nvSpPr>
          <p:cNvPr id="25" name="Google Shape;480;p27"/>
          <p:cNvSpPr/>
          <p:nvPr/>
        </p:nvSpPr>
        <p:spPr>
          <a:xfrm>
            <a:off x="7433435" y="2328348"/>
            <a:ext cx="3744081" cy="1898899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3292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3292E1"/>
                </a:solidFill>
                <a:latin typeface="Franklin Gothic Book" panose="020B0503020102020204" pitchFamily="34" charset="0"/>
                <a:ea typeface="Muli"/>
                <a:cs typeface="Muli"/>
                <a:sym typeface="Muli"/>
              </a:rPr>
              <a:t>Dimensionality Reduction</a:t>
            </a:r>
            <a:endParaRPr sz="2400" dirty="0">
              <a:solidFill>
                <a:srgbClr val="3292E1"/>
              </a:solidFill>
              <a:latin typeface="Franklin Gothic Book" panose="020B0503020102020204" pitchFamily="34" charset="0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440552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AI - Brain">
      <a:dk1>
        <a:srgbClr val="747993"/>
      </a:dk1>
      <a:lt1>
        <a:srgbClr val="FFFFFF"/>
      </a:lt1>
      <a:dk2>
        <a:srgbClr val="111340"/>
      </a:dk2>
      <a:lt2>
        <a:srgbClr val="FFFFFF"/>
      </a:lt2>
      <a:accent1>
        <a:srgbClr val="FDC300"/>
      </a:accent1>
      <a:accent2>
        <a:srgbClr val="8BC904"/>
      </a:accent2>
      <a:accent3>
        <a:srgbClr val="00B29C"/>
      </a:accent3>
      <a:accent4>
        <a:srgbClr val="0180B0"/>
      </a:accent4>
      <a:accent5>
        <a:srgbClr val="4D54A6"/>
      </a:accent5>
      <a:accent6>
        <a:srgbClr val="783AB1"/>
      </a:accent6>
      <a:hlink>
        <a:srgbClr val="335FFE"/>
      </a:hlink>
      <a:folHlink>
        <a:srgbClr val="CA64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6648</TotalTime>
  <Words>281</Words>
  <Application>Microsoft Office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Arial Black</vt:lpstr>
      <vt:lpstr>Bell MT</vt:lpstr>
      <vt:lpstr>Calibri</vt:lpstr>
      <vt:lpstr>Calibri Light</vt:lpstr>
      <vt:lpstr>Felix Titling</vt:lpstr>
      <vt:lpstr>Franklin Gothic Book</vt:lpstr>
      <vt:lpstr>Muli</vt:lpstr>
      <vt:lpstr>Nixie One</vt:lpstr>
      <vt:lpstr>Open Sans Light</vt:lpstr>
      <vt:lpstr>Poppins</vt:lpstr>
      <vt:lpstr>Wingdings</vt:lpstr>
      <vt:lpstr>Office Theme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Asiegbu</dc:creator>
  <cp:lastModifiedBy>Gabriel Asiegbu</cp:lastModifiedBy>
  <cp:revision>96</cp:revision>
  <dcterms:created xsi:type="dcterms:W3CDTF">2022-04-27T09:46:57Z</dcterms:created>
  <dcterms:modified xsi:type="dcterms:W3CDTF">2022-05-04T09:38:35Z</dcterms:modified>
</cp:coreProperties>
</file>